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0"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説明資料" id="{2047AEDB-2229-4954-82DC-1980CFDB2287}">
          <p14:sldIdLst>
            <p14:sldId id="26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E3CF"/>
    <a:srgbClr val="EBF1E9"/>
    <a:srgbClr val="99FFCC"/>
    <a:srgbClr val="00CC99"/>
    <a:srgbClr val="C9A8F0"/>
    <a:srgbClr val="DD9A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90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808EE932-9881-4CA9-A007-61A2A9679CF0}" type="datetimeFigureOut">
              <a:rPr kumimoji="1" lang="ja-JP" altLang="en-US" smtClean="0"/>
              <a:t>2025/4/7</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592F9454-E666-4583-8123-4505683BAF87}" type="slidenum">
              <a:rPr kumimoji="1" lang="ja-JP" altLang="en-US" smtClean="0"/>
              <a:t>‹#›</a:t>
            </a:fld>
            <a:endParaRPr kumimoji="1" lang="ja-JP" altLang="en-US"/>
          </a:p>
        </p:txBody>
      </p:sp>
    </p:spTree>
    <p:extLst>
      <p:ext uri="{BB962C8B-B14F-4D97-AF65-F5344CB8AC3E}">
        <p14:creationId xmlns:p14="http://schemas.microsoft.com/office/powerpoint/2010/main" val="15517184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92F9454-E666-4583-8123-4505683BAF87}" type="slidenum">
              <a:rPr kumimoji="1" lang="ja-JP" altLang="en-US" smtClean="0"/>
              <a:t>1</a:t>
            </a:fld>
            <a:endParaRPr kumimoji="1" lang="ja-JP" altLang="en-US"/>
          </a:p>
        </p:txBody>
      </p:sp>
    </p:spTree>
    <p:extLst>
      <p:ext uri="{BB962C8B-B14F-4D97-AF65-F5344CB8AC3E}">
        <p14:creationId xmlns:p14="http://schemas.microsoft.com/office/powerpoint/2010/main" val="2982180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35DEC2C-4384-46D8-B0D1-4088C8CF9655}" type="datetimeFigureOut">
              <a:rPr kumimoji="1" lang="ja-JP" altLang="en-US" smtClean="0"/>
              <a:t>2025/4/7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B5C1616-5512-4697-91C6-7567CB52EC73}" type="slidenum">
              <a:rPr kumimoji="1" lang="ja-JP" altLang="en-US" smtClean="0"/>
              <a:t>‹#›</a:t>
            </a:fld>
            <a:endParaRPr kumimoji="1" lang="ja-JP" altLang="en-US"/>
          </a:p>
        </p:txBody>
      </p:sp>
    </p:spTree>
    <p:extLst>
      <p:ext uri="{BB962C8B-B14F-4D97-AF65-F5344CB8AC3E}">
        <p14:creationId xmlns:p14="http://schemas.microsoft.com/office/powerpoint/2010/main" val="1086006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5DEC2C-4384-46D8-B0D1-4088C8CF9655}" type="datetimeFigureOut">
              <a:rPr kumimoji="1" lang="ja-JP" altLang="en-US" smtClean="0"/>
              <a:t>2025/4/7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B5C1616-5512-4697-91C6-7567CB52EC73}" type="slidenum">
              <a:rPr kumimoji="1" lang="ja-JP" altLang="en-US" smtClean="0"/>
              <a:t>‹#›</a:t>
            </a:fld>
            <a:endParaRPr kumimoji="1" lang="ja-JP" altLang="en-US"/>
          </a:p>
        </p:txBody>
      </p:sp>
    </p:spTree>
    <p:extLst>
      <p:ext uri="{BB962C8B-B14F-4D97-AF65-F5344CB8AC3E}">
        <p14:creationId xmlns:p14="http://schemas.microsoft.com/office/powerpoint/2010/main" val="1596034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5DEC2C-4384-46D8-B0D1-4088C8CF9655}" type="datetimeFigureOut">
              <a:rPr kumimoji="1" lang="ja-JP" altLang="en-US" smtClean="0"/>
              <a:t>2025/4/7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B5C1616-5512-4697-91C6-7567CB52EC73}" type="slidenum">
              <a:rPr kumimoji="1" lang="ja-JP" altLang="en-US" smtClean="0"/>
              <a:t>‹#›</a:t>
            </a:fld>
            <a:endParaRPr kumimoji="1" lang="ja-JP" altLang="en-US"/>
          </a:p>
        </p:txBody>
      </p:sp>
    </p:spTree>
    <p:extLst>
      <p:ext uri="{BB962C8B-B14F-4D97-AF65-F5344CB8AC3E}">
        <p14:creationId xmlns:p14="http://schemas.microsoft.com/office/powerpoint/2010/main" val="1142566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5DEC2C-4384-46D8-B0D1-4088C8CF9655}" type="datetimeFigureOut">
              <a:rPr kumimoji="1" lang="ja-JP" altLang="en-US" smtClean="0"/>
              <a:t>2025/4/7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B5C1616-5512-4697-91C6-7567CB52EC73}" type="slidenum">
              <a:rPr kumimoji="1" lang="ja-JP" altLang="en-US" smtClean="0"/>
              <a:t>‹#›</a:t>
            </a:fld>
            <a:endParaRPr kumimoji="1" lang="ja-JP" altLang="en-US"/>
          </a:p>
        </p:txBody>
      </p:sp>
    </p:spTree>
    <p:extLst>
      <p:ext uri="{BB962C8B-B14F-4D97-AF65-F5344CB8AC3E}">
        <p14:creationId xmlns:p14="http://schemas.microsoft.com/office/powerpoint/2010/main" val="3146567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5DEC2C-4384-46D8-B0D1-4088C8CF9655}" type="datetimeFigureOut">
              <a:rPr kumimoji="1" lang="ja-JP" altLang="en-US" smtClean="0"/>
              <a:t>2025/4/7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B5C1616-5512-4697-91C6-7567CB52EC73}" type="slidenum">
              <a:rPr kumimoji="1" lang="ja-JP" altLang="en-US" smtClean="0"/>
              <a:t>‹#›</a:t>
            </a:fld>
            <a:endParaRPr kumimoji="1" lang="ja-JP" altLang="en-US"/>
          </a:p>
        </p:txBody>
      </p:sp>
    </p:spTree>
    <p:extLst>
      <p:ext uri="{BB962C8B-B14F-4D97-AF65-F5344CB8AC3E}">
        <p14:creationId xmlns:p14="http://schemas.microsoft.com/office/powerpoint/2010/main" val="1208273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35DEC2C-4384-46D8-B0D1-4088C8CF9655}" type="datetimeFigureOut">
              <a:rPr kumimoji="1" lang="ja-JP" altLang="en-US" smtClean="0"/>
              <a:t>2025/4/7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B5C1616-5512-4697-91C6-7567CB52EC73}" type="slidenum">
              <a:rPr kumimoji="1" lang="ja-JP" altLang="en-US" smtClean="0"/>
              <a:t>‹#›</a:t>
            </a:fld>
            <a:endParaRPr kumimoji="1" lang="ja-JP" altLang="en-US"/>
          </a:p>
        </p:txBody>
      </p:sp>
    </p:spTree>
    <p:extLst>
      <p:ext uri="{BB962C8B-B14F-4D97-AF65-F5344CB8AC3E}">
        <p14:creationId xmlns:p14="http://schemas.microsoft.com/office/powerpoint/2010/main" val="2229262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35DEC2C-4384-46D8-B0D1-4088C8CF9655}" type="datetimeFigureOut">
              <a:rPr kumimoji="1" lang="ja-JP" altLang="en-US" smtClean="0"/>
              <a:t>2025/4/7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B5C1616-5512-4697-91C6-7567CB52EC73}" type="slidenum">
              <a:rPr kumimoji="1" lang="ja-JP" altLang="en-US" smtClean="0"/>
              <a:t>‹#›</a:t>
            </a:fld>
            <a:endParaRPr kumimoji="1" lang="ja-JP" altLang="en-US"/>
          </a:p>
        </p:txBody>
      </p:sp>
    </p:spTree>
    <p:extLst>
      <p:ext uri="{BB962C8B-B14F-4D97-AF65-F5344CB8AC3E}">
        <p14:creationId xmlns:p14="http://schemas.microsoft.com/office/powerpoint/2010/main" val="3567245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35DEC2C-4384-46D8-B0D1-4088C8CF9655}" type="datetimeFigureOut">
              <a:rPr kumimoji="1" lang="ja-JP" altLang="en-US" smtClean="0"/>
              <a:t>2025/4/7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B5C1616-5512-4697-91C6-7567CB52EC73}" type="slidenum">
              <a:rPr kumimoji="1" lang="ja-JP" altLang="en-US" smtClean="0"/>
              <a:t>‹#›</a:t>
            </a:fld>
            <a:endParaRPr kumimoji="1" lang="ja-JP" altLang="en-US"/>
          </a:p>
        </p:txBody>
      </p:sp>
    </p:spTree>
    <p:extLst>
      <p:ext uri="{BB962C8B-B14F-4D97-AF65-F5344CB8AC3E}">
        <p14:creationId xmlns:p14="http://schemas.microsoft.com/office/powerpoint/2010/main" val="3944641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5DEC2C-4384-46D8-B0D1-4088C8CF9655}" type="datetimeFigureOut">
              <a:rPr kumimoji="1" lang="ja-JP" altLang="en-US" smtClean="0"/>
              <a:t>2025/4/7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B5C1616-5512-4697-91C6-7567CB52EC73}" type="slidenum">
              <a:rPr kumimoji="1" lang="ja-JP" altLang="en-US" smtClean="0"/>
              <a:t>‹#›</a:t>
            </a:fld>
            <a:endParaRPr kumimoji="1" lang="ja-JP" altLang="en-US"/>
          </a:p>
        </p:txBody>
      </p:sp>
    </p:spTree>
    <p:extLst>
      <p:ext uri="{BB962C8B-B14F-4D97-AF65-F5344CB8AC3E}">
        <p14:creationId xmlns:p14="http://schemas.microsoft.com/office/powerpoint/2010/main" val="402547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5DEC2C-4384-46D8-B0D1-4088C8CF9655}" type="datetimeFigureOut">
              <a:rPr kumimoji="1" lang="ja-JP" altLang="en-US" smtClean="0"/>
              <a:t>2025/4/7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B5C1616-5512-4697-91C6-7567CB52EC73}" type="slidenum">
              <a:rPr kumimoji="1" lang="ja-JP" altLang="en-US" smtClean="0"/>
              <a:t>‹#›</a:t>
            </a:fld>
            <a:endParaRPr kumimoji="1" lang="ja-JP" altLang="en-US"/>
          </a:p>
        </p:txBody>
      </p:sp>
    </p:spTree>
    <p:extLst>
      <p:ext uri="{BB962C8B-B14F-4D97-AF65-F5344CB8AC3E}">
        <p14:creationId xmlns:p14="http://schemas.microsoft.com/office/powerpoint/2010/main" val="95591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5DEC2C-4384-46D8-B0D1-4088C8CF9655}" type="datetimeFigureOut">
              <a:rPr kumimoji="1" lang="ja-JP" altLang="en-US" smtClean="0"/>
              <a:t>2025/4/7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B5C1616-5512-4697-91C6-7567CB52EC73}" type="slidenum">
              <a:rPr kumimoji="1" lang="ja-JP" altLang="en-US" smtClean="0"/>
              <a:t>‹#›</a:t>
            </a:fld>
            <a:endParaRPr kumimoji="1" lang="ja-JP" altLang="en-US"/>
          </a:p>
        </p:txBody>
      </p:sp>
    </p:spTree>
    <p:extLst>
      <p:ext uri="{BB962C8B-B14F-4D97-AF65-F5344CB8AC3E}">
        <p14:creationId xmlns:p14="http://schemas.microsoft.com/office/powerpoint/2010/main" val="391093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5DEC2C-4384-46D8-B0D1-4088C8CF9655}" type="datetimeFigureOut">
              <a:rPr kumimoji="1" lang="ja-JP" altLang="en-US" smtClean="0"/>
              <a:t>2025/4/7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5C1616-5512-4697-91C6-7567CB52EC73}" type="slidenum">
              <a:rPr kumimoji="1" lang="ja-JP" altLang="en-US" smtClean="0"/>
              <a:t>‹#›</a:t>
            </a:fld>
            <a:endParaRPr kumimoji="1" lang="ja-JP" altLang="en-US"/>
          </a:p>
        </p:txBody>
      </p:sp>
    </p:spTree>
    <p:extLst>
      <p:ext uri="{BB962C8B-B14F-4D97-AF65-F5344CB8AC3E}">
        <p14:creationId xmlns:p14="http://schemas.microsoft.com/office/powerpoint/2010/main" val="31788286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504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latin typeface="メイリオ" panose="020B0604030504040204" pitchFamily="50" charset="-128"/>
                <a:ea typeface="メイリオ" panose="020B0604030504040204" pitchFamily="50" charset="-128"/>
              </a:rPr>
              <a:t>○</a:t>
            </a:r>
            <a:r>
              <a:rPr kumimoji="1" lang="zh-TW" altLang="en-US" b="1" dirty="0">
                <a:latin typeface="メイリオ" panose="020B0604030504040204" pitchFamily="50" charset="-128"/>
                <a:ea typeface="メイリオ" panose="020B0604030504040204" pitchFamily="50" charset="-128"/>
              </a:rPr>
              <a:t>特定相談</a:t>
            </a:r>
            <a:r>
              <a:rPr kumimoji="1" lang="ja-JP" altLang="en-US" b="1" dirty="0">
                <a:latin typeface="メイリオ" panose="020B0604030504040204" pitchFamily="50" charset="-128"/>
                <a:ea typeface="メイリオ" panose="020B0604030504040204" pitchFamily="50" charset="-128"/>
              </a:rPr>
              <a:t>・一般相談</a:t>
            </a:r>
            <a:r>
              <a:rPr kumimoji="1" lang="zh-TW" altLang="en-US" b="1" dirty="0">
                <a:latin typeface="メイリオ" panose="020B0604030504040204" pitchFamily="50" charset="-128"/>
                <a:ea typeface="メイリオ" panose="020B0604030504040204" pitchFamily="50" charset="-128"/>
              </a:rPr>
              <a:t>連携機能強化支援事業</a:t>
            </a:r>
            <a:r>
              <a:rPr kumimoji="1" lang="ja-JP" altLang="en-US" b="1" dirty="0">
                <a:latin typeface="メイリオ" panose="020B0604030504040204" pitchFamily="50" charset="-128"/>
                <a:ea typeface="メイリオ" panose="020B0604030504040204" pitchFamily="50" charset="-128"/>
              </a:rPr>
              <a:t>について</a:t>
            </a:r>
          </a:p>
        </p:txBody>
      </p:sp>
      <p:graphicFrame>
        <p:nvGraphicFramePr>
          <p:cNvPr id="34" name="表 33"/>
          <p:cNvGraphicFramePr>
            <a:graphicFrameLocks noGrp="1"/>
          </p:cNvGraphicFramePr>
          <p:nvPr>
            <p:extLst>
              <p:ext uri="{D42A27DB-BD31-4B8C-83A1-F6EECF244321}">
                <p14:modId xmlns:p14="http://schemas.microsoft.com/office/powerpoint/2010/main" val="3561271393"/>
              </p:ext>
            </p:extLst>
          </p:nvPr>
        </p:nvGraphicFramePr>
        <p:xfrm>
          <a:off x="217714" y="1041845"/>
          <a:ext cx="9589733" cy="5515709"/>
        </p:xfrm>
        <a:graphic>
          <a:graphicData uri="http://schemas.openxmlformats.org/drawingml/2006/table">
            <a:tbl>
              <a:tblPr firstRow="1" bandRow="1">
                <a:tableStyleId>{93296810-A885-4BE3-A3E7-6D5BEEA58F35}</a:tableStyleId>
              </a:tblPr>
              <a:tblGrid>
                <a:gridCol w="1003091">
                  <a:extLst>
                    <a:ext uri="{9D8B030D-6E8A-4147-A177-3AD203B41FA5}">
                      <a16:colId xmlns:a16="http://schemas.microsoft.com/office/drawing/2014/main" val="1790653657"/>
                    </a:ext>
                  </a:extLst>
                </a:gridCol>
                <a:gridCol w="8586642">
                  <a:extLst>
                    <a:ext uri="{9D8B030D-6E8A-4147-A177-3AD203B41FA5}">
                      <a16:colId xmlns:a16="http://schemas.microsoft.com/office/drawing/2014/main" val="1936878911"/>
                    </a:ext>
                  </a:extLst>
                </a:gridCol>
              </a:tblGrid>
              <a:tr h="336648">
                <a:tc>
                  <a:txBody>
                    <a:bodyPr/>
                    <a:lstStyle/>
                    <a:p>
                      <a:pPr algn="ctr"/>
                      <a:r>
                        <a:rPr kumimoji="1" lang="ja-JP" altLang="en-US" sz="1400" dirty="0">
                          <a:latin typeface="メイリオ" panose="020B0604030504040204" pitchFamily="50" charset="-128"/>
                          <a:ea typeface="メイリオ" panose="020B0604030504040204" pitchFamily="50" charset="-128"/>
                        </a:rPr>
                        <a:t>事項</a:t>
                      </a:r>
                    </a:p>
                  </a:txBody>
                  <a:tcPr anchor="ctr"/>
                </a:tc>
                <a:tc>
                  <a:txBody>
                    <a:bodyPr/>
                    <a:lstStyle/>
                    <a:p>
                      <a:pPr algn="ctr"/>
                      <a:r>
                        <a:rPr kumimoji="1" lang="ja-JP" altLang="en-US" sz="1400" dirty="0">
                          <a:latin typeface="メイリオ" panose="020B0604030504040204" pitchFamily="50" charset="-128"/>
                          <a:ea typeface="メイリオ" panose="020B0604030504040204" pitchFamily="50" charset="-128"/>
                        </a:rPr>
                        <a:t>事業内容</a:t>
                      </a:r>
                    </a:p>
                  </a:txBody>
                  <a:tcPr anchor="ctr"/>
                </a:tc>
                <a:extLst>
                  <a:ext uri="{0D108BD9-81ED-4DB2-BD59-A6C34878D82A}">
                    <a16:rowId xmlns:a16="http://schemas.microsoft.com/office/drawing/2014/main" val="2636846324"/>
                  </a:ext>
                </a:extLst>
              </a:tr>
              <a:tr h="640064">
                <a:tc>
                  <a:txBody>
                    <a:bodyPr/>
                    <a:lstStyle/>
                    <a:p>
                      <a:pPr algn="ctr"/>
                      <a:r>
                        <a:rPr kumimoji="1" lang="ja-JP" altLang="en-US" sz="1400" dirty="0">
                          <a:latin typeface="メイリオ" panose="020B0604030504040204" pitchFamily="50" charset="-128"/>
                          <a:ea typeface="メイリオ" panose="020B0604030504040204" pitchFamily="50" charset="-128"/>
                        </a:rPr>
                        <a:t>事業目的</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メイリオ" panose="020B0604030504040204" pitchFamily="50" charset="-128"/>
                          <a:ea typeface="メイリオ" panose="020B0604030504040204" pitchFamily="50" charset="-128"/>
                        </a:rPr>
                        <a:t>○　障害者の地域移行を促進するため、地域の受け皿の情報集約拠点である特定相談支援事業者及び</a:t>
                      </a:r>
                      <a:r>
                        <a:rPr lang="zh-TW" altLang="en-US" sz="1400" dirty="0">
                          <a:solidFill>
                            <a:schemeClr val="tx1"/>
                          </a:solidFill>
                          <a:latin typeface="メイリオ" panose="020B0604030504040204" pitchFamily="50" charset="-128"/>
                          <a:ea typeface="メイリオ" panose="020B0604030504040204" pitchFamily="50" charset="-128"/>
                        </a:rPr>
                        <a:t>一般相談支援事業者</a:t>
                      </a:r>
                      <a:r>
                        <a:rPr lang="ja-JP" altLang="en-US" sz="1400" dirty="0">
                          <a:solidFill>
                            <a:schemeClr val="tx1"/>
                          </a:solidFill>
                          <a:latin typeface="メイリオ" panose="020B0604030504040204" pitchFamily="50" charset="-128"/>
                          <a:ea typeface="メイリオ" panose="020B0604030504040204" pitchFamily="50" charset="-128"/>
                        </a:rPr>
                        <a:t>が関係機関等と連携して活動するための経費を補助する。</a:t>
                      </a:r>
                      <a:endParaRPr kumimoji="1" lang="ja-JP" altLang="en-US" sz="1400" b="1" u="sng"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361250676"/>
                  </a:ext>
                </a:extLst>
              </a:tr>
              <a:tr h="572301">
                <a:tc>
                  <a:txBody>
                    <a:bodyPr/>
                    <a:lstStyle/>
                    <a:p>
                      <a:pPr algn="ctr"/>
                      <a:r>
                        <a:rPr kumimoji="1" lang="ja-JP" altLang="en-US" sz="1400" dirty="0">
                          <a:latin typeface="メイリオ" panose="020B0604030504040204" pitchFamily="50" charset="-128"/>
                          <a:ea typeface="メイリオ" panose="020B0604030504040204" pitchFamily="50" charset="-128"/>
                        </a:rPr>
                        <a:t>事業概要</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メイリオ" panose="020B0604030504040204" pitchFamily="50" charset="-128"/>
                          <a:ea typeface="メイリオ" panose="020B0604030504040204" pitchFamily="50" charset="-128"/>
                        </a:rPr>
                        <a:t>○　相談支援事業者が実施する地域移行に関する報酬算定外の業務に対して、財政的支援を実施することで福祉施設や精神科病院等からの地域移行を促進する。</a:t>
                      </a:r>
                      <a:endParaRPr lang="en-US" altLang="ja-JP" sz="14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939384003"/>
                  </a:ext>
                </a:extLst>
              </a:tr>
              <a:tr h="1528296">
                <a:tc>
                  <a:txBody>
                    <a:bodyPr/>
                    <a:lstStyle/>
                    <a:p>
                      <a:pPr algn="ctr"/>
                      <a:r>
                        <a:rPr kumimoji="1" lang="ja-JP" altLang="en-US" sz="1400" dirty="0">
                          <a:latin typeface="メイリオ" panose="020B0604030504040204" pitchFamily="50" charset="-128"/>
                          <a:ea typeface="メイリオ" panose="020B0604030504040204" pitchFamily="50" charset="-128"/>
                        </a:rPr>
                        <a:t>補助</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対象者</a:t>
                      </a:r>
                    </a:p>
                  </a:txBody>
                  <a:tcPr anchor="ctr"/>
                </a:tc>
                <a:tc>
                  <a:txBody>
                    <a:bodyPr/>
                    <a:lstStyle/>
                    <a:p>
                      <a:pPr>
                        <a:spcBef>
                          <a:spcPts val="600"/>
                        </a:spcBef>
                      </a:pPr>
                      <a:r>
                        <a:rPr kumimoji="1" lang="ja-JP" altLang="en-US" sz="1400" dirty="0">
                          <a:solidFill>
                            <a:schemeClr val="tx1"/>
                          </a:solidFill>
                          <a:latin typeface="メイリオ" panose="020B0604030504040204" pitchFamily="50" charset="-128"/>
                          <a:ea typeface="メイリオ" panose="020B0604030504040204" pitchFamily="50" charset="-128"/>
                        </a:rPr>
                        <a:t>○　地域生活への移行のための支援が必要と認められる方で、市内に住所を有する方又は市外に住所を有し、障害福祉サービス等の支給決定を国分寺市長から受けている方（以下のいずれかの要件を満たす必要があります。）</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spcBef>
                          <a:spcPts val="600"/>
                        </a:spcBef>
                      </a:pPr>
                      <a:r>
                        <a:rPr kumimoji="1" lang="ja-JP" altLang="en-US" sz="1400" dirty="0">
                          <a:solidFill>
                            <a:schemeClr val="tx1"/>
                          </a:solidFill>
                          <a:latin typeface="メイリオ" panose="020B0604030504040204" pitchFamily="50" charset="-128"/>
                          <a:ea typeface="メイリオ" panose="020B0604030504040204" pitchFamily="50" charset="-128"/>
                        </a:rPr>
                        <a:t>　・障害者支援施設、のぞみの園、児童福祉施設若しくは病院に入所している障害のある方</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nSpc>
                          <a:spcPts val="1300"/>
                        </a:lnSpc>
                        <a:spcBef>
                          <a:spcPts val="600"/>
                        </a:spcBef>
                      </a:pPr>
                      <a:r>
                        <a:rPr kumimoji="1" lang="ja-JP" altLang="en-US" sz="1400" dirty="0">
                          <a:solidFill>
                            <a:schemeClr val="tx1"/>
                          </a:solidFill>
                          <a:latin typeface="メイリオ" panose="020B0604030504040204" pitchFamily="50" charset="-128"/>
                          <a:ea typeface="メイリオ" panose="020B0604030504040204" pitchFamily="50" charset="-128"/>
                        </a:rPr>
                        <a:t>　・精神科病院（精神科病院以外の病院で精神病室が設けられているものを含む。） に入院している障</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nSpc>
                          <a:spcPts val="1300"/>
                        </a:lnSpc>
                        <a:spcBef>
                          <a:spcPts val="600"/>
                        </a:spcBef>
                      </a:pPr>
                      <a:r>
                        <a:rPr kumimoji="1" lang="ja-JP" altLang="en-US" sz="1400" dirty="0">
                          <a:solidFill>
                            <a:schemeClr val="tx1"/>
                          </a:solidFill>
                          <a:latin typeface="メイリオ" panose="020B0604030504040204" pitchFamily="50" charset="-128"/>
                          <a:ea typeface="メイリオ" panose="020B0604030504040204" pitchFamily="50" charset="-128"/>
                        </a:rPr>
                        <a:t>　　害のある方</a:t>
                      </a:r>
                      <a:endParaRPr kumimoji="1" lang="en-US" altLang="ja-JP" sz="14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953243501"/>
                  </a:ext>
                </a:extLst>
              </a:tr>
              <a:tr h="1314995">
                <a:tc>
                  <a:txBody>
                    <a:bodyPr/>
                    <a:lstStyle/>
                    <a:p>
                      <a:pPr algn="ctr"/>
                      <a:r>
                        <a:rPr kumimoji="1" lang="ja-JP" altLang="en-US" sz="1400" dirty="0">
                          <a:latin typeface="メイリオ" panose="020B0604030504040204" pitchFamily="50" charset="-128"/>
                          <a:ea typeface="メイリオ" panose="020B0604030504040204" pitchFamily="50" charset="-128"/>
                        </a:rPr>
                        <a:t>補助対象事業</a:t>
                      </a:r>
                    </a:p>
                  </a:txBody>
                  <a:tcPr anchor="ctr"/>
                </a:tc>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rPr>
                        <a:t>〇　特定相談・一般相談支援事業者が実施する、地域移行に関する報酬算定外の業務</a:t>
                      </a:r>
                    </a:p>
                    <a:p>
                      <a:pPr>
                        <a:spcBef>
                          <a:spcPts val="600"/>
                        </a:spcBef>
                      </a:pPr>
                      <a:r>
                        <a:rPr kumimoji="1" lang="ja-JP" altLang="en-US" sz="1400" dirty="0">
                          <a:solidFill>
                            <a:schemeClr val="tx1"/>
                          </a:solidFill>
                          <a:latin typeface="メイリオ" panose="020B0604030504040204" pitchFamily="50" charset="-128"/>
                          <a:ea typeface="メイリオ" panose="020B0604030504040204" pitchFamily="50" charset="-128"/>
                        </a:rPr>
                        <a:t>　・障害のある方の心身の状況や置かれている状況及びサービス利用に関する本人意向の把握</a:t>
                      </a:r>
                    </a:p>
                    <a:p>
                      <a:r>
                        <a:rPr kumimoji="1" lang="ja-JP" altLang="en-US" sz="1400" dirty="0">
                          <a:solidFill>
                            <a:schemeClr val="tx1"/>
                          </a:solidFill>
                          <a:latin typeface="メイリオ" panose="020B0604030504040204" pitchFamily="50" charset="-128"/>
                          <a:ea typeface="メイリオ" panose="020B0604030504040204" pitchFamily="50" charset="-128"/>
                        </a:rPr>
                        <a:t>　・サービスの利用に関する施設や親族との調整</a:t>
                      </a:r>
                    </a:p>
                    <a:p>
                      <a:r>
                        <a:rPr kumimoji="1" lang="ja-JP" altLang="en-US" sz="1400" dirty="0">
                          <a:solidFill>
                            <a:schemeClr val="tx1"/>
                          </a:solidFill>
                          <a:latin typeface="メイリオ" panose="020B0604030504040204" pitchFamily="50" charset="-128"/>
                          <a:ea typeface="メイリオ" panose="020B0604030504040204" pitchFamily="50" charset="-128"/>
                        </a:rPr>
                        <a:t>　・施設の退所や精神科病院の退院に伴うサービス利用に関する事前調整　等　</a:t>
                      </a:r>
                    </a:p>
                    <a:p>
                      <a:pPr>
                        <a:spcBef>
                          <a:spcPts val="600"/>
                        </a:spcBef>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en-US" altLang="ja-JP" sz="1400" dirty="0">
                          <a:solidFill>
                            <a:schemeClr val="tx1"/>
                          </a:solidFill>
                          <a:latin typeface="メイリオ" panose="020B0604030504040204" pitchFamily="50" charset="-128"/>
                          <a:ea typeface="メイリオ" panose="020B0604030504040204" pitchFamily="50" charset="-128"/>
                        </a:rPr>
                        <a:t>※</a:t>
                      </a:r>
                      <a:r>
                        <a:rPr kumimoji="1" lang="ja-JP" altLang="en-US" sz="1400" dirty="0">
                          <a:solidFill>
                            <a:schemeClr val="tx1"/>
                          </a:solidFill>
                          <a:latin typeface="メイリオ" panose="020B0604030504040204" pitchFamily="50" charset="-128"/>
                          <a:ea typeface="メイリオ" panose="020B0604030504040204" pitchFamily="50" charset="-128"/>
                        </a:rPr>
                        <a:t>　地域移行できない場合</a:t>
                      </a:r>
                      <a:r>
                        <a:rPr kumimoji="1" lang="ja-JP" altLang="en-US" sz="1400" strike="noStrike" dirty="0">
                          <a:solidFill>
                            <a:schemeClr val="tx1"/>
                          </a:solidFill>
                          <a:latin typeface="メイリオ" panose="020B0604030504040204" pitchFamily="50" charset="-128"/>
                          <a:ea typeface="メイリオ" panose="020B0604030504040204" pitchFamily="50" charset="-128"/>
                        </a:rPr>
                        <a:t>も</a:t>
                      </a:r>
                      <a:r>
                        <a:rPr kumimoji="1" lang="ja-JP" altLang="en-US" sz="1400" dirty="0">
                          <a:solidFill>
                            <a:schemeClr val="tx1"/>
                          </a:solidFill>
                          <a:latin typeface="メイリオ" panose="020B0604030504040204" pitchFamily="50" charset="-128"/>
                          <a:ea typeface="メイリオ" panose="020B0604030504040204" pitchFamily="50" charset="-128"/>
                        </a:rPr>
                        <a:t>補助対象</a:t>
                      </a:r>
                      <a:endParaRPr kumimoji="1" lang="en-US" altLang="ja-JP" sz="14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970894494"/>
                  </a:ext>
                </a:extLst>
              </a:tr>
              <a:tr h="391885">
                <a:tc>
                  <a:txBody>
                    <a:bodyPr/>
                    <a:lstStyle/>
                    <a:p>
                      <a:pPr algn="ctr"/>
                      <a:r>
                        <a:rPr kumimoji="1" lang="ja-JP" altLang="en-US" sz="1400" dirty="0">
                          <a:latin typeface="メイリオ" panose="020B0604030504040204" pitchFamily="50" charset="-128"/>
                          <a:ea typeface="メイリオ" panose="020B0604030504040204" pitchFamily="50" charset="-128"/>
                        </a:rPr>
                        <a:t>補助単価</a:t>
                      </a:r>
                    </a:p>
                  </a:txBody>
                  <a:tcPr anchor="ctr"/>
                </a:tc>
                <a:tc>
                  <a:txBody>
                    <a:bodyPr/>
                    <a:lstStyle/>
                    <a:p>
                      <a:r>
                        <a:rPr kumimoji="1" lang="ja-JP" altLang="en-US" sz="1400" dirty="0">
                          <a:latin typeface="メイリオ" panose="020B0604030504040204" pitchFamily="50" charset="-128"/>
                          <a:ea typeface="メイリオ" panose="020B0604030504040204" pitchFamily="50" charset="-128"/>
                        </a:rPr>
                        <a:t>・利用者一人あたり：</a:t>
                      </a:r>
                      <a:r>
                        <a:rPr kumimoji="1" lang="en-US" altLang="ja-JP" sz="1400" dirty="0">
                          <a:latin typeface="メイリオ" panose="020B0604030504040204" pitchFamily="50" charset="-128"/>
                          <a:ea typeface="メイリオ" panose="020B0604030504040204" pitchFamily="50" charset="-128"/>
                        </a:rPr>
                        <a:t>12,000</a:t>
                      </a:r>
                      <a:r>
                        <a:rPr kumimoji="1" lang="ja-JP" altLang="en-US" sz="1400" dirty="0">
                          <a:latin typeface="メイリオ" panose="020B0604030504040204" pitchFamily="50" charset="-128"/>
                          <a:ea typeface="メイリオ" panose="020B0604030504040204" pitchFamily="50" charset="-128"/>
                        </a:rPr>
                        <a:t>円</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月（ただし、初回報酬算定月以降を除く）</a:t>
                      </a:r>
                    </a:p>
                  </a:txBody>
                  <a:tcPr anchor="ctr"/>
                </a:tc>
                <a:extLst>
                  <a:ext uri="{0D108BD9-81ED-4DB2-BD59-A6C34878D82A}">
                    <a16:rowId xmlns:a16="http://schemas.microsoft.com/office/drawing/2014/main" val="350586235"/>
                  </a:ext>
                </a:extLst>
              </a:tr>
              <a:tr h="360297">
                <a:tc>
                  <a:txBody>
                    <a:bodyPr/>
                    <a:lstStyle/>
                    <a:p>
                      <a:pPr algn="ctr"/>
                      <a:r>
                        <a:rPr kumimoji="1" lang="ja-JP" altLang="en-US" sz="1400" dirty="0">
                          <a:latin typeface="メイリオ" panose="020B0604030504040204" pitchFamily="50" charset="-128"/>
                          <a:ea typeface="メイリオ" panose="020B0604030504040204" pitchFamily="50" charset="-128"/>
                        </a:rPr>
                        <a:t>注意事項</a:t>
                      </a:r>
                    </a:p>
                  </a:txBody>
                  <a:tcPr anchor="ctr"/>
                </a:tc>
                <a:tc>
                  <a:txBody>
                    <a:bodyPr/>
                    <a:lstStyle/>
                    <a:p>
                      <a:r>
                        <a:rPr kumimoji="1" lang="ja-JP" altLang="en-US" sz="1400" dirty="0">
                          <a:latin typeface="メイリオ" panose="020B0604030504040204" pitchFamily="50" charset="-128"/>
                          <a:ea typeface="メイリオ" panose="020B0604030504040204" pitchFamily="50" charset="-128"/>
                        </a:rPr>
                        <a:t>　・本補助事業に係る収支明細書その他の関係書類を当該事業完了の日の属する会計年度の終了後５年間</a:t>
                      </a:r>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保管してください。</a:t>
                      </a:r>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・同種の補助を他の地方公共団体等から受けている場合は、補助金の交付対象としません。　</a:t>
                      </a:r>
                      <a:endParaRPr kumimoji="1" lang="en-US" altLang="ja-JP" sz="14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971246673"/>
                  </a:ext>
                </a:extLst>
              </a:tr>
            </a:tbl>
          </a:graphicData>
        </a:graphic>
      </p:graphicFrame>
      <p:sp>
        <p:nvSpPr>
          <p:cNvPr id="37" name="額縁 36"/>
          <p:cNvSpPr/>
          <p:nvPr/>
        </p:nvSpPr>
        <p:spPr>
          <a:xfrm>
            <a:off x="124028" y="600194"/>
            <a:ext cx="1653881" cy="430517"/>
          </a:xfrm>
          <a:prstGeom prst="bevel">
            <a:avLst>
              <a:gd name="adj" fmla="val 14588"/>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メイリオ" panose="020B0604030504040204" pitchFamily="50" charset="-128"/>
                <a:ea typeface="メイリオ" panose="020B0604030504040204" pitchFamily="50" charset="-128"/>
              </a:rPr>
              <a:t>事業概要</a:t>
            </a:r>
            <a:endParaRPr kumimoji="1" lang="en-US" altLang="ja-JP" sz="16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8422512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2178</TotalTime>
  <Words>389</Words>
  <Application>Microsoft Office PowerPoint</Application>
  <PresentationFormat>A4 210 x 297 mm</PresentationFormat>
  <Paragraphs>27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メイリオ</vt:lpstr>
      <vt:lpstr>游ゴシック</vt:lpstr>
      <vt:lpstr>Arial</vt:lpstr>
      <vt:lpstr>Calibri</vt:lpstr>
      <vt:lpstr>Calibri Light</vt:lpstr>
      <vt:lpstr>Office テーマ</vt:lpstr>
      <vt:lpstr>PowerPoint プレゼンテーション</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東京都</dc:creator>
  <cp:lastModifiedBy>国分寺市</cp:lastModifiedBy>
  <cp:revision>138</cp:revision>
  <cp:lastPrinted>2024-05-09T01:11:04Z</cp:lastPrinted>
  <dcterms:created xsi:type="dcterms:W3CDTF">2022-10-20T01:01:36Z</dcterms:created>
  <dcterms:modified xsi:type="dcterms:W3CDTF">2025-04-07T08:53:12Z</dcterms:modified>
</cp:coreProperties>
</file>