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1719C"/>
    <a:srgbClr val="F5AC83"/>
    <a:srgbClr val="EBD58D"/>
    <a:srgbClr val="FAB97E"/>
    <a:srgbClr val="FFCCCC"/>
    <a:srgbClr val="E092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4660"/>
  </p:normalViewPr>
  <p:slideViewPr>
    <p:cSldViewPr snapToGrid="0">
      <p:cViewPr varScale="1">
        <p:scale>
          <a:sx n="84" d="100"/>
          <a:sy n="84" d="100"/>
        </p:scale>
        <p:origin x="13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24ADC6E-D4B8-41EB-8F32-A4D427FF999A}" type="datetimeFigureOut">
              <a:rPr kumimoji="1" lang="ja-JP" altLang="en-US" smtClean="0"/>
              <a:t>2024/1/8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E138FC8-2619-40F9-A640-8C7A27077D7A}" type="slidenum">
              <a:rPr kumimoji="1" lang="ja-JP" altLang="en-US" smtClean="0"/>
              <a:t>‹#›</a:t>
            </a:fld>
            <a:endParaRPr kumimoji="1" lang="ja-JP" altLang="en-US"/>
          </a:p>
        </p:txBody>
      </p:sp>
    </p:spTree>
    <p:extLst>
      <p:ext uri="{BB962C8B-B14F-4D97-AF65-F5344CB8AC3E}">
        <p14:creationId xmlns:p14="http://schemas.microsoft.com/office/powerpoint/2010/main" val="15556169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592100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284574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151649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320893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365912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419501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604865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61485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53271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102052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14E451-1BCD-4418-AC6A-524B2E51F8DA}" type="datetimeFigureOut">
              <a:rPr kumimoji="1" lang="ja-JP" altLang="en-US" smtClean="0"/>
              <a:t>2024/1/8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1698833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4E451-1BCD-4418-AC6A-524B2E51F8DA}" type="datetimeFigureOut">
              <a:rPr kumimoji="1" lang="ja-JP" altLang="en-US" smtClean="0"/>
              <a:t>2024/1/8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78C76-87EC-4DB2-839A-F1BE125DD0A6}" type="slidenum">
              <a:rPr kumimoji="1" lang="ja-JP" altLang="en-US" smtClean="0"/>
              <a:t>‹#›</a:t>
            </a:fld>
            <a:endParaRPr kumimoji="1" lang="ja-JP" altLang="en-US"/>
          </a:p>
        </p:txBody>
      </p:sp>
    </p:spTree>
    <p:extLst>
      <p:ext uri="{BB962C8B-B14F-4D97-AF65-F5344CB8AC3E}">
        <p14:creationId xmlns:p14="http://schemas.microsoft.com/office/powerpoint/2010/main" val="2039283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91707" y="1524350"/>
            <a:ext cx="8831189" cy="5105050"/>
          </a:xfrm>
          <a:prstGeom prst="roundRect">
            <a:avLst>
              <a:gd name="adj" fmla="val 250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右矢印 3"/>
          <p:cNvSpPr/>
          <p:nvPr/>
        </p:nvSpPr>
        <p:spPr>
          <a:xfrm>
            <a:off x="361732" y="4031011"/>
            <a:ext cx="8579235" cy="352634"/>
          </a:xfrm>
          <a:prstGeom prst="rightArrow">
            <a:avLst>
              <a:gd name="adj1" fmla="val 50000"/>
              <a:gd name="adj2" fmla="val 1877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横巻き 4"/>
          <p:cNvSpPr/>
          <p:nvPr/>
        </p:nvSpPr>
        <p:spPr>
          <a:xfrm>
            <a:off x="312359" y="348401"/>
            <a:ext cx="8514244" cy="64452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00" dirty="0">
                <a:latin typeface="HG丸ｺﾞｼｯｸM-PRO" panose="020F0600000000000000" pitchFamily="50" charset="-128"/>
                <a:ea typeface="HG丸ｺﾞｼｯｸM-PRO" panose="020F0600000000000000" pitchFamily="50" charset="-128"/>
              </a:rPr>
              <a:t>～　東京都に</a:t>
            </a:r>
            <a:r>
              <a:rPr lang="ja-JP" altLang="en-US" sz="1700" dirty="0" smtClean="0">
                <a:latin typeface="HG丸ｺﾞｼｯｸM-PRO" panose="020F0600000000000000" pitchFamily="50" charset="-128"/>
                <a:ea typeface="HG丸ｺﾞｼｯｸM-PRO" panose="020F0600000000000000" pitchFamily="50" charset="-128"/>
              </a:rPr>
              <a:t>おける</a:t>
            </a:r>
            <a:r>
              <a:rPr lang="ja-JP" altLang="en-US" sz="1700" b="1" u="sng" dirty="0" smtClean="0">
                <a:latin typeface="HG丸ｺﾞｼｯｸM-PRO" panose="020F0600000000000000" pitchFamily="50" charset="-128"/>
                <a:ea typeface="HG丸ｺﾞｼｯｸM-PRO" panose="020F0600000000000000" pitchFamily="50" charset="-128"/>
              </a:rPr>
              <a:t>障害福祉サービス</a:t>
            </a:r>
            <a:r>
              <a:rPr lang="ja-JP" altLang="en-US" sz="1700" b="1" u="sng" dirty="0">
                <a:latin typeface="HG丸ｺﾞｼｯｸM-PRO" panose="020F0600000000000000" pitchFamily="50" charset="-128"/>
                <a:ea typeface="HG丸ｺﾞｼｯｸM-PRO" panose="020F0600000000000000" pitchFamily="50" charset="-128"/>
              </a:rPr>
              <a:t>継続支援事業</a:t>
            </a:r>
            <a:r>
              <a:rPr lang="ja-JP" altLang="en-US" sz="1700" dirty="0">
                <a:latin typeface="HG丸ｺﾞｼｯｸM-PRO" panose="020F0600000000000000" pitchFamily="50" charset="-128"/>
                <a:ea typeface="HG丸ｺﾞｼｯｸM-PRO" panose="020F0600000000000000" pitchFamily="50" charset="-128"/>
              </a:rPr>
              <a:t>の</a:t>
            </a:r>
            <a:r>
              <a:rPr lang="ja-JP" altLang="en-US" sz="1700" dirty="0" smtClean="0">
                <a:latin typeface="HG丸ｺﾞｼｯｸM-PRO" panose="020F0600000000000000" pitchFamily="50" charset="-128"/>
                <a:ea typeface="HG丸ｺﾞｼｯｸM-PRO" panose="020F0600000000000000" pitchFamily="50" charset="-128"/>
              </a:rPr>
              <a:t>流れ（</a:t>
            </a:r>
            <a:r>
              <a:rPr lang="ja-JP" altLang="en-US" sz="1700" b="1" u="sng" dirty="0" smtClean="0">
                <a:latin typeface="HG丸ｺﾞｼｯｸM-PRO" panose="020F0600000000000000" pitchFamily="50" charset="-128"/>
                <a:ea typeface="HG丸ｺﾞｼｯｸM-PRO" panose="020F0600000000000000" pitchFamily="50" charset="-128"/>
              </a:rPr>
              <a:t>個別協議あり</a:t>
            </a:r>
            <a:r>
              <a:rPr lang="ja-JP" altLang="en-US" sz="1700" dirty="0" smtClean="0">
                <a:latin typeface="HG丸ｺﾞｼｯｸM-PRO" panose="020F0600000000000000" pitchFamily="50" charset="-128"/>
                <a:ea typeface="HG丸ｺﾞｼｯｸM-PRO" panose="020F0600000000000000" pitchFamily="50" charset="-128"/>
              </a:rPr>
              <a:t>）</a:t>
            </a:r>
            <a:r>
              <a:rPr lang="ja-JP" altLang="en-US" sz="1700" dirty="0">
                <a:latin typeface="HG丸ｺﾞｼｯｸM-PRO" panose="020F0600000000000000" pitchFamily="50" charset="-128"/>
                <a:ea typeface="HG丸ｺﾞｼｯｸM-PRO" panose="020F0600000000000000" pitchFamily="50" charset="-128"/>
              </a:rPr>
              <a:t>　～</a:t>
            </a: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403" y="4664226"/>
            <a:ext cx="905500" cy="1225718"/>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195" y="1680369"/>
            <a:ext cx="1235787" cy="991719"/>
          </a:xfrm>
          <a:prstGeom prst="rect">
            <a:avLst/>
          </a:prstGeom>
        </p:spPr>
      </p:pic>
      <p:sp>
        <p:nvSpPr>
          <p:cNvPr id="18" name="テキスト ボックス 17"/>
          <p:cNvSpPr txBox="1"/>
          <p:nvPr/>
        </p:nvSpPr>
        <p:spPr>
          <a:xfrm>
            <a:off x="1444896" y="4690451"/>
            <a:ext cx="1275515" cy="523220"/>
          </a:xfrm>
          <a:prstGeom prst="rect">
            <a:avLst/>
          </a:prstGeom>
          <a:solidFill>
            <a:schemeClr val="bg1"/>
          </a:solidFill>
          <a:ln w="25400">
            <a:solidFill>
              <a:schemeClr val="accent1">
                <a:shade val="50000"/>
              </a:schemeClr>
            </a:solidFill>
          </a:ln>
        </p:spPr>
        <p:txBody>
          <a:bodyPr wrap="square" rtlCol="0">
            <a:spAutoFit/>
          </a:bodyPr>
          <a:lstStyle/>
          <a:p>
            <a:pPr algn="ctr"/>
            <a:r>
              <a:rPr lang="ja-JP" altLang="en-US" sz="1400" b="1" dirty="0" smtClean="0"/>
              <a:t>②国へ個別協議書を提出</a:t>
            </a:r>
            <a:endParaRPr lang="en-US" altLang="ja-JP" sz="1400" b="1" dirty="0"/>
          </a:p>
        </p:txBody>
      </p:sp>
      <p:sp>
        <p:nvSpPr>
          <p:cNvPr id="21" name="角丸四角形吹き出し 20"/>
          <p:cNvSpPr/>
          <p:nvPr/>
        </p:nvSpPr>
        <p:spPr>
          <a:xfrm>
            <a:off x="1927996" y="1599424"/>
            <a:ext cx="3660692" cy="1200067"/>
          </a:xfrm>
          <a:prstGeom prst="wedgeRoundRectCallout">
            <a:avLst>
              <a:gd name="adj1" fmla="val -44185"/>
              <a:gd name="adj2" fmla="val 81506"/>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u="sng" dirty="0" smtClean="0">
                <a:solidFill>
                  <a:srgbClr val="FF0000"/>
                </a:solidFill>
                <a:latin typeface="+mn-ea"/>
              </a:rPr>
              <a:t>締切：令和</a:t>
            </a:r>
            <a:r>
              <a:rPr lang="ja-JP" altLang="en-US" sz="1400" b="1" u="sng" smtClean="0">
                <a:solidFill>
                  <a:srgbClr val="FF0000"/>
                </a:solidFill>
                <a:latin typeface="+mn-ea"/>
              </a:rPr>
              <a:t>６年</a:t>
            </a:r>
            <a:r>
              <a:rPr lang="ja-JP" altLang="en-US" sz="1400" b="1" u="sng" smtClean="0">
                <a:solidFill>
                  <a:srgbClr val="FF0000"/>
                </a:solidFill>
                <a:latin typeface="+mn-ea"/>
              </a:rPr>
              <a:t>２月５日</a:t>
            </a:r>
            <a:r>
              <a:rPr lang="ja-JP" altLang="en-US" sz="1400" b="1" u="sng" dirty="0" smtClean="0">
                <a:solidFill>
                  <a:srgbClr val="FF0000"/>
                </a:solidFill>
                <a:latin typeface="+mn-ea"/>
              </a:rPr>
              <a:t>（必着）</a:t>
            </a:r>
            <a:endParaRPr lang="en-US" altLang="ja-JP" sz="1400" b="1" dirty="0" smtClean="0">
              <a:solidFill>
                <a:srgbClr val="FF0000"/>
              </a:solidFill>
              <a:latin typeface="+mn-ea"/>
            </a:endParaRPr>
          </a:p>
          <a:p>
            <a:r>
              <a:rPr lang="en-US" altLang="ja-JP" sz="1400" dirty="0" smtClean="0">
                <a:solidFill>
                  <a:srgbClr val="0000FF"/>
                </a:solidFill>
                <a:latin typeface="+mn-ea"/>
              </a:rPr>
              <a:t>※</a:t>
            </a:r>
            <a:r>
              <a:rPr lang="ja-JP" altLang="en-US" sz="1400" dirty="0" smtClean="0">
                <a:solidFill>
                  <a:srgbClr val="0000FF"/>
                </a:solidFill>
                <a:latin typeface="+mn-ea"/>
              </a:rPr>
              <a:t>締切より後に感染等が発生し個別協議が必要になった場合は、</a:t>
            </a:r>
            <a:r>
              <a:rPr lang="ja-JP" altLang="en-US" sz="1400" u="sng" dirty="0" smtClean="0">
                <a:solidFill>
                  <a:srgbClr val="0000FF"/>
                </a:solidFill>
                <a:latin typeface="+mn-ea"/>
              </a:rPr>
              <a:t>御相談下さい</a:t>
            </a:r>
            <a:r>
              <a:rPr lang="ja-JP" altLang="en-US" sz="1400" dirty="0" smtClean="0">
                <a:solidFill>
                  <a:srgbClr val="0000FF"/>
                </a:solidFill>
                <a:latin typeface="+mn-ea"/>
              </a:rPr>
              <a:t>。</a:t>
            </a:r>
            <a:endParaRPr lang="en-US" altLang="ja-JP" sz="1400" dirty="0" smtClean="0">
              <a:solidFill>
                <a:srgbClr val="0000FF"/>
              </a:solidFill>
              <a:latin typeface="+mn-ea"/>
            </a:endParaRPr>
          </a:p>
          <a:p>
            <a:r>
              <a:rPr lang="ja-JP" altLang="en-US" sz="1200" dirty="0" smtClean="0">
                <a:solidFill>
                  <a:srgbClr val="0000FF"/>
                </a:solidFill>
                <a:latin typeface="+mn-ea"/>
              </a:rPr>
              <a:t>（締切前に発生したコロナ感染案件を締切後に遅延協議することは認められません。）</a:t>
            </a:r>
            <a:endParaRPr lang="en-US" altLang="ja-JP" sz="1200" dirty="0" smtClean="0">
              <a:solidFill>
                <a:srgbClr val="0000FF"/>
              </a:solidFill>
              <a:latin typeface="+mn-ea"/>
            </a:endParaRPr>
          </a:p>
        </p:txBody>
      </p:sp>
      <p:sp>
        <p:nvSpPr>
          <p:cNvPr id="27" name="テキスト ボックス 26"/>
          <p:cNvSpPr txBox="1"/>
          <p:nvPr/>
        </p:nvSpPr>
        <p:spPr>
          <a:xfrm>
            <a:off x="7794988" y="83802"/>
            <a:ext cx="1227908" cy="369332"/>
          </a:xfrm>
          <a:prstGeom prst="rect">
            <a:avLst/>
          </a:prstGeom>
          <a:noFill/>
        </p:spPr>
        <p:txBody>
          <a:bodyPr wrap="square" rtlCol="0">
            <a:spAutoFit/>
          </a:bodyPr>
          <a:lstStyle/>
          <a:p>
            <a:r>
              <a:rPr lang="ja-JP" altLang="en-US" dirty="0" smtClean="0"/>
              <a:t>別紙</a:t>
            </a:r>
            <a:endParaRPr lang="ja-JP" altLang="en-US" dirty="0"/>
          </a:p>
        </p:txBody>
      </p:sp>
      <p:sp>
        <p:nvSpPr>
          <p:cNvPr id="2" name="テキスト ボックス 1"/>
          <p:cNvSpPr txBox="1"/>
          <p:nvPr/>
        </p:nvSpPr>
        <p:spPr>
          <a:xfrm>
            <a:off x="354032" y="1074920"/>
            <a:ext cx="8668864" cy="369332"/>
          </a:xfrm>
          <a:prstGeom prst="rect">
            <a:avLst/>
          </a:prstGeom>
          <a:noFill/>
        </p:spPr>
        <p:txBody>
          <a:bodyPr wrap="square" rtlCol="0">
            <a:spAutoFit/>
          </a:bodyPr>
          <a:lstStyle/>
          <a:p>
            <a:r>
              <a:rPr kumimoji="1" lang="ja-JP" altLang="en-US" b="1" dirty="0" smtClean="0"/>
              <a:t>基準額を超えて交付申請を受ける場合の手順は、概ね以下のとおりです。</a:t>
            </a:r>
            <a:endParaRPr kumimoji="1" lang="en-US" altLang="ja-JP" b="1" dirty="0" smtClean="0"/>
          </a:p>
        </p:txBody>
      </p:sp>
      <p:sp>
        <p:nvSpPr>
          <p:cNvPr id="22" name="テキスト ボックス 21"/>
          <p:cNvSpPr txBox="1"/>
          <p:nvPr/>
        </p:nvSpPr>
        <p:spPr>
          <a:xfrm>
            <a:off x="4788815" y="5460394"/>
            <a:ext cx="4077361" cy="738664"/>
          </a:xfrm>
          <a:prstGeom prst="rect">
            <a:avLst/>
          </a:prstGeom>
          <a:noFill/>
        </p:spPr>
        <p:txBody>
          <a:bodyPr wrap="square" rtlCol="0">
            <a:spAutoFit/>
          </a:bodyPr>
          <a:lstStyle/>
          <a:p>
            <a:r>
              <a:rPr kumimoji="1" lang="en-US" altLang="ja-JP" sz="1400" dirty="0" smtClean="0"/>
              <a:t>※</a:t>
            </a:r>
            <a:r>
              <a:rPr kumimoji="1" lang="ja-JP" altLang="en-US" sz="1400" b="1" u="sng" dirty="0" smtClean="0">
                <a:solidFill>
                  <a:srgbClr val="FF0000"/>
                </a:solidFill>
              </a:rPr>
              <a:t>実績報告額＝補助交付額は、交付決定額を上回ることができません。</a:t>
            </a:r>
            <a:r>
              <a:rPr kumimoji="1" lang="ja-JP" altLang="en-US" sz="1400" dirty="0" smtClean="0"/>
              <a:t>交付申請の際は、見込まれる経費を最大限見積もって計上して下さい。</a:t>
            </a:r>
            <a:endParaRPr kumimoji="1" lang="en-US" altLang="ja-JP" sz="1400" dirty="0" smtClean="0"/>
          </a:p>
        </p:txBody>
      </p:sp>
      <p:sp>
        <p:nvSpPr>
          <p:cNvPr id="28" name="角丸四角形吹き出し 27"/>
          <p:cNvSpPr/>
          <p:nvPr/>
        </p:nvSpPr>
        <p:spPr>
          <a:xfrm>
            <a:off x="5670617" y="1603442"/>
            <a:ext cx="3270350" cy="1104976"/>
          </a:xfrm>
          <a:prstGeom prst="wedgeRoundRectCallout">
            <a:avLst>
              <a:gd name="adj1" fmla="val -1424"/>
              <a:gd name="adj2" fmla="val 80274"/>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smtClean="0">
                <a:solidFill>
                  <a:schemeClr val="tx1"/>
                </a:solidFill>
                <a:latin typeface="+mn-ea"/>
              </a:rPr>
              <a:t>令和６年</a:t>
            </a:r>
            <a:r>
              <a:rPr lang="ja-JP" altLang="en-US" sz="1400" b="1" dirty="0" smtClean="0">
                <a:solidFill>
                  <a:schemeClr val="tx1"/>
                </a:solidFill>
                <a:latin typeface="+mn-ea"/>
              </a:rPr>
              <a:t>５月頃までに交付予定</a:t>
            </a:r>
            <a:endParaRPr lang="en-US" altLang="ja-JP" sz="1400" b="1" dirty="0" smtClean="0">
              <a:solidFill>
                <a:schemeClr val="tx1"/>
              </a:solidFill>
              <a:latin typeface="+mn-ea"/>
            </a:endParaRPr>
          </a:p>
          <a:p>
            <a:r>
              <a:rPr lang="en-US" altLang="ja-JP" sz="1400" dirty="0" smtClean="0">
                <a:solidFill>
                  <a:schemeClr val="tx1"/>
                </a:solidFill>
                <a:latin typeface="+mn-ea"/>
              </a:rPr>
              <a:t>※</a:t>
            </a:r>
            <a:r>
              <a:rPr lang="ja-JP" altLang="en-US" sz="1400" u="sng" dirty="0" smtClean="0">
                <a:solidFill>
                  <a:schemeClr val="tx1"/>
                </a:solidFill>
                <a:latin typeface="+mn-ea"/>
              </a:rPr>
              <a:t>都への資料提出状況により、交付時期は前後します</a:t>
            </a:r>
            <a:r>
              <a:rPr lang="ja-JP" altLang="en-US" sz="1400" dirty="0" smtClean="0">
                <a:solidFill>
                  <a:schemeClr val="tx1"/>
                </a:solidFill>
                <a:latin typeface="+mn-ea"/>
              </a:rPr>
              <a:t>。期限どおりの提出に御協力をお願い致します。</a:t>
            </a:r>
            <a:endParaRPr lang="en-US" altLang="ja-JP" sz="1400" dirty="0" smtClean="0">
              <a:solidFill>
                <a:schemeClr val="tx1"/>
              </a:solidFill>
              <a:latin typeface="+mn-ea"/>
            </a:endParaRPr>
          </a:p>
        </p:txBody>
      </p:sp>
      <p:grpSp>
        <p:nvGrpSpPr>
          <p:cNvPr id="24" name="グループ化 23"/>
          <p:cNvGrpSpPr/>
          <p:nvPr/>
        </p:nvGrpSpPr>
        <p:grpSpPr>
          <a:xfrm>
            <a:off x="475657" y="6016636"/>
            <a:ext cx="849246" cy="307777"/>
            <a:chOff x="714736" y="5573316"/>
            <a:chExt cx="849246" cy="307777"/>
          </a:xfrm>
        </p:grpSpPr>
        <p:sp>
          <p:nvSpPr>
            <p:cNvPr id="29" name="正方形/長方形 28"/>
            <p:cNvSpPr/>
            <p:nvPr/>
          </p:nvSpPr>
          <p:spPr>
            <a:xfrm>
              <a:off x="714736" y="5573316"/>
              <a:ext cx="849246" cy="27048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714736" y="5573316"/>
              <a:ext cx="849246" cy="307777"/>
            </a:xfrm>
            <a:prstGeom prst="rect">
              <a:avLst/>
            </a:prstGeom>
            <a:noFill/>
          </p:spPr>
          <p:txBody>
            <a:bodyPr wrap="square" rtlCol="0">
              <a:spAutoFit/>
            </a:bodyPr>
            <a:lstStyle/>
            <a:p>
              <a:pPr algn="ctr"/>
              <a:r>
                <a:rPr lang="ja-JP" altLang="en-US" sz="1400" b="1" dirty="0"/>
                <a:t>東京都</a:t>
              </a:r>
            </a:p>
          </p:txBody>
        </p:sp>
      </p:grpSp>
      <p:grpSp>
        <p:nvGrpSpPr>
          <p:cNvPr id="23" name="グループ化 22"/>
          <p:cNvGrpSpPr/>
          <p:nvPr/>
        </p:nvGrpSpPr>
        <p:grpSpPr>
          <a:xfrm>
            <a:off x="270741" y="2670999"/>
            <a:ext cx="1737235" cy="336098"/>
            <a:chOff x="298942" y="3065346"/>
            <a:chExt cx="1737235" cy="336098"/>
          </a:xfrm>
        </p:grpSpPr>
        <p:sp>
          <p:nvSpPr>
            <p:cNvPr id="34" name="正方形/長方形 33"/>
            <p:cNvSpPr/>
            <p:nvPr/>
          </p:nvSpPr>
          <p:spPr>
            <a:xfrm>
              <a:off x="312359" y="3065346"/>
              <a:ext cx="1551387" cy="3125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98942" y="3093667"/>
              <a:ext cx="1737235" cy="307777"/>
            </a:xfrm>
            <a:prstGeom prst="rect">
              <a:avLst/>
            </a:prstGeom>
            <a:noFill/>
          </p:spPr>
          <p:txBody>
            <a:bodyPr wrap="square" rtlCol="0">
              <a:spAutoFit/>
            </a:bodyPr>
            <a:lstStyle/>
            <a:p>
              <a:r>
                <a:rPr lang="ja-JP" altLang="en-US" sz="1400" b="1" dirty="0" smtClean="0"/>
                <a:t>申請事業所・施設</a:t>
              </a:r>
              <a:endParaRPr lang="ja-JP" altLang="en-US" sz="1400" b="1" dirty="0"/>
            </a:p>
          </p:txBody>
        </p:sp>
      </p:grpSp>
      <p:sp>
        <p:nvSpPr>
          <p:cNvPr id="36" name="テキスト ボックス 35"/>
          <p:cNvSpPr txBox="1"/>
          <p:nvPr/>
        </p:nvSpPr>
        <p:spPr>
          <a:xfrm>
            <a:off x="5227073" y="4798172"/>
            <a:ext cx="1275515" cy="307777"/>
          </a:xfrm>
          <a:prstGeom prst="rect">
            <a:avLst/>
          </a:prstGeom>
          <a:solidFill>
            <a:schemeClr val="bg1"/>
          </a:solidFill>
          <a:ln w="25400">
            <a:solidFill>
              <a:schemeClr val="accent1">
                <a:shade val="50000"/>
              </a:schemeClr>
            </a:solidFill>
          </a:ln>
        </p:spPr>
        <p:txBody>
          <a:bodyPr wrap="square" rtlCol="0">
            <a:spAutoFit/>
          </a:bodyPr>
          <a:lstStyle/>
          <a:p>
            <a:pPr algn="ctr"/>
            <a:r>
              <a:rPr lang="ja-JP" altLang="en-US" sz="1400" b="1" dirty="0" smtClean="0"/>
              <a:t>⑤交付決定</a:t>
            </a:r>
            <a:endParaRPr lang="en-US" altLang="ja-JP" sz="1400" b="1" dirty="0"/>
          </a:p>
        </p:txBody>
      </p:sp>
      <p:sp>
        <p:nvSpPr>
          <p:cNvPr id="37" name="テキスト ボックス 36"/>
          <p:cNvSpPr txBox="1"/>
          <p:nvPr/>
        </p:nvSpPr>
        <p:spPr>
          <a:xfrm>
            <a:off x="6074759" y="3295516"/>
            <a:ext cx="1275515" cy="307777"/>
          </a:xfrm>
          <a:prstGeom prst="rect">
            <a:avLst/>
          </a:prstGeom>
          <a:solidFill>
            <a:schemeClr val="bg1"/>
          </a:solidFill>
          <a:ln w="25400">
            <a:solidFill>
              <a:schemeClr val="accent1">
                <a:shade val="50000"/>
              </a:schemeClr>
            </a:solidFill>
          </a:ln>
        </p:spPr>
        <p:txBody>
          <a:bodyPr wrap="square" rtlCol="0">
            <a:spAutoFit/>
          </a:bodyPr>
          <a:lstStyle/>
          <a:p>
            <a:pPr algn="ctr"/>
            <a:r>
              <a:rPr lang="ja-JP" altLang="en-US" sz="1400" b="1" dirty="0" smtClean="0"/>
              <a:t>⑥実績報告</a:t>
            </a:r>
            <a:endParaRPr lang="en-US" altLang="ja-JP" sz="1400" b="1" dirty="0"/>
          </a:p>
        </p:txBody>
      </p:sp>
      <p:sp>
        <p:nvSpPr>
          <p:cNvPr id="38" name="テキスト ボックス 37"/>
          <p:cNvSpPr txBox="1"/>
          <p:nvPr/>
        </p:nvSpPr>
        <p:spPr>
          <a:xfrm>
            <a:off x="6960940" y="4806547"/>
            <a:ext cx="1448002" cy="307777"/>
          </a:xfrm>
          <a:prstGeom prst="rect">
            <a:avLst/>
          </a:prstGeom>
          <a:solidFill>
            <a:schemeClr val="bg1"/>
          </a:solidFill>
          <a:ln w="25400">
            <a:solidFill>
              <a:schemeClr val="accent1">
                <a:shade val="50000"/>
              </a:schemeClr>
            </a:solidFill>
          </a:ln>
        </p:spPr>
        <p:txBody>
          <a:bodyPr wrap="square" rtlCol="0">
            <a:spAutoFit/>
          </a:bodyPr>
          <a:lstStyle/>
          <a:p>
            <a:pPr algn="ctr"/>
            <a:r>
              <a:rPr lang="ja-JP" altLang="en-US" sz="1400" b="1" dirty="0" smtClean="0"/>
              <a:t>⑦補助金を交付</a:t>
            </a:r>
            <a:endParaRPr lang="en-US" altLang="ja-JP" sz="1400" b="1" dirty="0"/>
          </a:p>
        </p:txBody>
      </p:sp>
      <p:cxnSp>
        <p:nvCxnSpPr>
          <p:cNvPr id="39" name="直線矢印コネクタ 38"/>
          <p:cNvCxnSpPr/>
          <p:nvPr/>
        </p:nvCxnSpPr>
        <p:spPr>
          <a:xfrm>
            <a:off x="1180233" y="3676535"/>
            <a:ext cx="670218" cy="97629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28629" y="3080073"/>
            <a:ext cx="1487906" cy="738664"/>
          </a:xfrm>
          <a:prstGeom prst="rect">
            <a:avLst/>
          </a:prstGeom>
          <a:solidFill>
            <a:schemeClr val="bg1"/>
          </a:solidFill>
          <a:ln w="25400">
            <a:solidFill>
              <a:schemeClr val="accent1">
                <a:lumMod val="75000"/>
              </a:schemeClr>
            </a:solidFill>
          </a:ln>
        </p:spPr>
        <p:txBody>
          <a:bodyPr wrap="square" rtlCol="0">
            <a:spAutoFit/>
          </a:bodyPr>
          <a:lstStyle/>
          <a:p>
            <a:pPr algn="ctr"/>
            <a:r>
              <a:rPr lang="ja-JP" altLang="en-US" sz="1400" b="1" dirty="0" smtClean="0"/>
              <a:t>①個別協議書兼交付申請書を</a:t>
            </a:r>
            <a:r>
              <a:rPr lang="ja-JP" altLang="en-US" sz="1400" b="1" dirty="0" smtClean="0">
                <a:solidFill>
                  <a:srgbClr val="FF0000"/>
                </a:solidFill>
              </a:rPr>
              <a:t>データで</a:t>
            </a:r>
            <a:r>
              <a:rPr lang="ja-JP" altLang="en-US" sz="1400" b="1" dirty="0" smtClean="0"/>
              <a:t>提出</a:t>
            </a:r>
            <a:endParaRPr lang="ja-JP" altLang="en-US" sz="1400" b="1" dirty="0"/>
          </a:p>
        </p:txBody>
      </p:sp>
      <p:sp>
        <p:nvSpPr>
          <p:cNvPr id="46" name="上カーブ矢印 45"/>
          <p:cNvSpPr/>
          <p:nvPr/>
        </p:nvSpPr>
        <p:spPr>
          <a:xfrm>
            <a:off x="2140078" y="5402814"/>
            <a:ext cx="1887881" cy="655607"/>
          </a:xfrm>
          <a:prstGeom prst="curvedUpArrow">
            <a:avLst>
              <a:gd name="adj1" fmla="val 18088"/>
              <a:gd name="adj2" fmla="val 50000"/>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25" name="図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15114" y="5305945"/>
            <a:ext cx="1283437" cy="1283437"/>
          </a:xfrm>
          <a:prstGeom prst="rect">
            <a:avLst/>
          </a:prstGeom>
        </p:spPr>
      </p:pic>
      <p:cxnSp>
        <p:nvCxnSpPr>
          <p:cNvPr id="49" name="直線矢印コネクタ 48"/>
          <p:cNvCxnSpPr/>
          <p:nvPr/>
        </p:nvCxnSpPr>
        <p:spPr>
          <a:xfrm>
            <a:off x="5000399" y="3760026"/>
            <a:ext cx="670218" cy="97629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3702214" y="2864630"/>
            <a:ext cx="1734533" cy="954107"/>
          </a:xfrm>
          <a:prstGeom prst="rect">
            <a:avLst/>
          </a:prstGeom>
          <a:solidFill>
            <a:schemeClr val="bg1"/>
          </a:solidFill>
          <a:ln w="25400">
            <a:solidFill>
              <a:schemeClr val="accent1">
                <a:shade val="50000"/>
              </a:schemeClr>
            </a:solidFill>
          </a:ln>
        </p:spPr>
        <p:txBody>
          <a:bodyPr wrap="square" rtlCol="0">
            <a:spAutoFit/>
          </a:bodyPr>
          <a:lstStyle/>
          <a:p>
            <a:pPr algn="ctr"/>
            <a:r>
              <a:rPr lang="ja-JP" altLang="en-US" sz="1400" b="1" dirty="0" smtClean="0"/>
              <a:t>④①で作ったデータに承認額を入力し、交付申請書を</a:t>
            </a:r>
            <a:r>
              <a:rPr lang="ja-JP" altLang="en-US" sz="1400" b="1" dirty="0" smtClean="0">
                <a:solidFill>
                  <a:srgbClr val="FF0000"/>
                </a:solidFill>
              </a:rPr>
              <a:t>紙印刷して</a:t>
            </a:r>
            <a:r>
              <a:rPr lang="ja-JP" altLang="en-US" sz="1400" b="1" dirty="0" smtClean="0"/>
              <a:t>提出</a:t>
            </a:r>
            <a:endParaRPr lang="ja-JP" altLang="en-US" sz="1400" b="1" dirty="0"/>
          </a:p>
        </p:txBody>
      </p:sp>
      <p:cxnSp>
        <p:nvCxnSpPr>
          <p:cNvPr id="51" name="直線矢印コネクタ 50"/>
          <p:cNvCxnSpPr/>
          <p:nvPr/>
        </p:nvCxnSpPr>
        <p:spPr>
          <a:xfrm flipV="1">
            <a:off x="3518244" y="3845180"/>
            <a:ext cx="670218" cy="97629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432990" y="4584052"/>
            <a:ext cx="1189939" cy="738664"/>
          </a:xfrm>
          <a:prstGeom prst="rect">
            <a:avLst/>
          </a:prstGeom>
          <a:solidFill>
            <a:schemeClr val="bg1"/>
          </a:solidFill>
          <a:ln w="25400">
            <a:solidFill>
              <a:schemeClr val="accent1">
                <a:shade val="50000"/>
              </a:schemeClr>
            </a:solidFill>
          </a:ln>
        </p:spPr>
        <p:txBody>
          <a:bodyPr wrap="square" rtlCol="0">
            <a:spAutoFit/>
          </a:bodyPr>
          <a:lstStyle/>
          <a:p>
            <a:pPr algn="ctr"/>
            <a:r>
              <a:rPr lang="ja-JP" altLang="en-US" sz="1400" b="1" dirty="0" smtClean="0"/>
              <a:t>③個別協議承認額内示</a:t>
            </a:r>
            <a:r>
              <a:rPr lang="ja-JP" altLang="en-US" sz="1400" b="1" dirty="0"/>
              <a:t>通知</a:t>
            </a:r>
            <a:r>
              <a:rPr lang="ja-JP" altLang="en-US" sz="1400" b="1" dirty="0" smtClean="0"/>
              <a:t>を送付</a:t>
            </a:r>
            <a:endParaRPr lang="ja-JP" altLang="en-US" sz="1400" b="1" dirty="0"/>
          </a:p>
        </p:txBody>
      </p:sp>
      <p:cxnSp>
        <p:nvCxnSpPr>
          <p:cNvPr id="52" name="直線矢印コネクタ 51"/>
          <p:cNvCxnSpPr/>
          <p:nvPr/>
        </p:nvCxnSpPr>
        <p:spPr>
          <a:xfrm flipV="1">
            <a:off x="5941220" y="3708604"/>
            <a:ext cx="670218" cy="97629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6980231" y="3739972"/>
            <a:ext cx="670218" cy="97629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上矢印 53"/>
          <p:cNvSpPr/>
          <p:nvPr/>
        </p:nvSpPr>
        <p:spPr>
          <a:xfrm>
            <a:off x="7857489" y="3603293"/>
            <a:ext cx="356603" cy="1194879"/>
          </a:xfrm>
          <a:prstGeom prst="upArrow">
            <a:avLst>
              <a:gd name="adj1" fmla="val 50000"/>
              <a:gd name="adj2" fmla="val 73792"/>
            </a:avLst>
          </a:prstGeom>
          <a:solidFill>
            <a:srgbClr val="41719C"/>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楕円 54"/>
          <p:cNvSpPr/>
          <p:nvPr/>
        </p:nvSpPr>
        <p:spPr>
          <a:xfrm>
            <a:off x="7604964" y="3019352"/>
            <a:ext cx="861652" cy="499702"/>
          </a:xfrm>
          <a:prstGeom prst="ellipse">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7703364" y="3097154"/>
            <a:ext cx="705578" cy="369332"/>
          </a:xfrm>
          <a:prstGeom prst="rect">
            <a:avLst/>
          </a:prstGeom>
          <a:noFill/>
        </p:spPr>
        <p:txBody>
          <a:bodyPr wrap="square" rtlCol="0">
            <a:spAutoFit/>
          </a:bodyPr>
          <a:lstStyle/>
          <a:p>
            <a:pPr algn="ctr"/>
            <a:r>
              <a:rPr kumimoji="1" lang="ja-JP" altLang="en-US" b="1" dirty="0"/>
              <a:t>振込</a:t>
            </a:r>
          </a:p>
        </p:txBody>
      </p:sp>
    </p:spTree>
    <p:extLst>
      <p:ext uri="{BB962C8B-B14F-4D97-AF65-F5344CB8AC3E}">
        <p14:creationId xmlns:p14="http://schemas.microsoft.com/office/powerpoint/2010/main" val="1600262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870</TotalTime>
  <Words>221</Words>
  <Application>Microsoft Office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游ゴシック</vt:lpstr>
      <vt:lpstr>游ゴシック Light</vt:lpstr>
      <vt:lpstr>Arial</vt:lpstr>
      <vt:lpstr>Calibri</vt:lpstr>
      <vt:lpstr>Calibri Light</vt:lpstr>
      <vt:lpstr>Office テーマ</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長澤　実</cp:lastModifiedBy>
  <cp:revision>93</cp:revision>
  <cp:lastPrinted>2020-07-22T10:36:27Z</cp:lastPrinted>
  <dcterms:created xsi:type="dcterms:W3CDTF">2020-06-15T10:26:16Z</dcterms:created>
  <dcterms:modified xsi:type="dcterms:W3CDTF">2024-01-08T03:55:12Z</dcterms:modified>
</cp:coreProperties>
</file>