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AC83"/>
    <a:srgbClr val="EBD58D"/>
    <a:srgbClr val="FAB97E"/>
    <a:srgbClr val="FFCCCC"/>
    <a:srgbClr val="E09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ADC6E-D4B8-41EB-8F32-A4D427FF999A}" type="datetimeFigureOut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38FC8-2619-40F9-A640-8C7A27077D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61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E451-1BCD-4418-AC6A-524B2E51F8DA}" type="datetimeFigureOut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8C76-87EC-4DB2-839A-F1BE125DD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10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E451-1BCD-4418-AC6A-524B2E51F8DA}" type="datetimeFigureOut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8C76-87EC-4DB2-839A-F1BE125DD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74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E451-1BCD-4418-AC6A-524B2E51F8DA}" type="datetimeFigureOut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8C76-87EC-4DB2-839A-F1BE125DD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4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E451-1BCD-4418-AC6A-524B2E51F8DA}" type="datetimeFigureOut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8C76-87EC-4DB2-839A-F1BE125DD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93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E451-1BCD-4418-AC6A-524B2E51F8DA}" type="datetimeFigureOut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8C76-87EC-4DB2-839A-F1BE125DD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12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E451-1BCD-4418-AC6A-524B2E51F8DA}" type="datetimeFigureOut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8C76-87EC-4DB2-839A-F1BE125DD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01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E451-1BCD-4418-AC6A-524B2E51F8DA}" type="datetimeFigureOut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8C76-87EC-4DB2-839A-F1BE125DD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86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E451-1BCD-4418-AC6A-524B2E51F8DA}" type="datetimeFigureOut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8C76-87EC-4DB2-839A-F1BE125DD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85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E451-1BCD-4418-AC6A-524B2E51F8DA}" type="datetimeFigureOut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8C76-87EC-4DB2-839A-F1BE125DD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71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E451-1BCD-4418-AC6A-524B2E51F8DA}" type="datetimeFigureOut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8C76-87EC-4DB2-839A-F1BE125DD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52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E451-1BCD-4418-AC6A-524B2E51F8DA}" type="datetimeFigureOut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8C76-87EC-4DB2-839A-F1BE125DD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83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4E451-1BCD-4418-AC6A-524B2E51F8DA}" type="datetimeFigureOut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78C76-87EC-4DB2-839A-F1BE125DD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28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191707" y="1526251"/>
            <a:ext cx="8831189" cy="5105050"/>
          </a:xfrm>
          <a:prstGeom prst="roundRect">
            <a:avLst>
              <a:gd name="adj" fmla="val 250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1 つの角を切り取り 1 つの角を丸めた四角形 11"/>
          <p:cNvSpPr/>
          <p:nvPr/>
        </p:nvSpPr>
        <p:spPr>
          <a:xfrm>
            <a:off x="312359" y="3119262"/>
            <a:ext cx="1996719" cy="1566357"/>
          </a:xfrm>
          <a:prstGeom prst="snip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667046" y="5965626"/>
            <a:ext cx="849246" cy="2331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33195" y="2834011"/>
            <a:ext cx="1955046" cy="3362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Ｑ</a:t>
            </a:r>
            <a:endParaRPr kumimoji="1" lang="ja-JP" altLang="en-US" dirty="0"/>
          </a:p>
        </p:txBody>
      </p:sp>
      <p:sp>
        <p:nvSpPr>
          <p:cNvPr id="4" name="右矢印 3"/>
          <p:cNvSpPr/>
          <p:nvPr/>
        </p:nvSpPr>
        <p:spPr>
          <a:xfrm>
            <a:off x="312359" y="4641324"/>
            <a:ext cx="8579235" cy="352634"/>
          </a:xfrm>
          <a:prstGeom prst="rightArrow">
            <a:avLst>
              <a:gd name="adj1" fmla="val 50000"/>
              <a:gd name="adj2" fmla="val 1877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横巻き 4"/>
          <p:cNvSpPr/>
          <p:nvPr/>
        </p:nvSpPr>
        <p:spPr>
          <a:xfrm>
            <a:off x="312359" y="348401"/>
            <a:ext cx="8514244" cy="64452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　東京都に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おける</a:t>
            </a:r>
            <a:r>
              <a:rPr lang="ja-JP" altLang="en-US" sz="20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障害福祉サービス</a:t>
            </a:r>
            <a:r>
              <a:rPr lang="ja-JP" altLang="en-US" sz="20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継続支援事業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の流れ　～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92" y="4986702"/>
            <a:ext cx="661755" cy="89577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44" y="1868332"/>
            <a:ext cx="1235787" cy="991719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330866" y="2880429"/>
            <a:ext cx="21135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該当する</a:t>
            </a:r>
            <a:r>
              <a:rPr lang="ja-JP" altLang="en-US" sz="1400" b="1" dirty="0" smtClean="0"/>
              <a:t>施設・事業所</a:t>
            </a:r>
            <a:endParaRPr lang="en-US" altLang="ja-JP" sz="1400" b="1" dirty="0" smtClean="0"/>
          </a:p>
          <a:p>
            <a:endParaRPr lang="en-US" altLang="ja-JP" sz="800" b="1" dirty="0" smtClean="0"/>
          </a:p>
          <a:p>
            <a:r>
              <a:rPr lang="ja-JP" altLang="en-US" sz="1000" b="1" dirty="0" smtClean="0">
                <a:solidFill>
                  <a:srgbClr val="FF0000"/>
                </a:solidFill>
              </a:rPr>
              <a:t>・休業要請あり</a:t>
            </a:r>
            <a:endParaRPr lang="en-US" altLang="ja-JP" sz="1000" b="1" dirty="0" smtClean="0">
              <a:solidFill>
                <a:srgbClr val="FF0000"/>
              </a:solidFill>
            </a:endParaRPr>
          </a:p>
          <a:p>
            <a:r>
              <a:rPr lang="ja-JP" altLang="en-US" sz="1000" b="1" dirty="0" smtClean="0">
                <a:solidFill>
                  <a:srgbClr val="FF0000"/>
                </a:solidFill>
              </a:rPr>
              <a:t>・感染、感染者と接触があった</a:t>
            </a:r>
            <a:endParaRPr lang="en-US" altLang="ja-JP" sz="1000" b="1" dirty="0" smtClean="0">
              <a:solidFill>
                <a:srgbClr val="FF0000"/>
              </a:solidFill>
            </a:endParaRPr>
          </a:p>
          <a:p>
            <a:r>
              <a:rPr lang="ja-JP" altLang="en-US" sz="1000" b="1">
                <a:solidFill>
                  <a:srgbClr val="FF0000"/>
                </a:solidFill>
              </a:rPr>
              <a:t>　</a:t>
            </a:r>
            <a:r>
              <a:rPr lang="ja-JP" altLang="en-US" sz="1000" b="1" smtClean="0">
                <a:solidFill>
                  <a:srgbClr val="FF0000"/>
                </a:solidFill>
              </a:rPr>
              <a:t>者</a:t>
            </a:r>
            <a:r>
              <a:rPr lang="ja-JP" altLang="en-US" sz="1000" b="1" dirty="0" smtClean="0">
                <a:solidFill>
                  <a:srgbClr val="FF0000"/>
                </a:solidFill>
              </a:rPr>
              <a:t>が発生</a:t>
            </a:r>
            <a:endParaRPr lang="en-US" altLang="ja-JP" sz="1000" b="1" dirty="0" smtClean="0">
              <a:solidFill>
                <a:srgbClr val="FF0000"/>
              </a:solidFill>
            </a:endParaRPr>
          </a:p>
          <a:p>
            <a:r>
              <a:rPr lang="ja-JP" altLang="en-US" sz="1000" b="1" dirty="0">
                <a:solidFill>
                  <a:srgbClr val="FF0000"/>
                </a:solidFill>
              </a:rPr>
              <a:t>・自費で検査を実施した入所</a:t>
            </a:r>
            <a:endParaRPr lang="en-US" altLang="ja-JP" sz="1000" b="1" dirty="0">
              <a:solidFill>
                <a:srgbClr val="FF0000"/>
              </a:solidFill>
            </a:endParaRPr>
          </a:p>
          <a:p>
            <a:r>
              <a:rPr lang="ja-JP" altLang="en-US" sz="1000" b="1" dirty="0">
                <a:solidFill>
                  <a:srgbClr val="FF0000"/>
                </a:solidFill>
              </a:rPr>
              <a:t>　施設・</a:t>
            </a:r>
            <a:r>
              <a:rPr lang="ja-JP" altLang="en-US" sz="1000" b="1" dirty="0" smtClean="0">
                <a:solidFill>
                  <a:srgbClr val="FF0000"/>
                </a:solidFill>
              </a:rPr>
              <a:t>ＧＨ</a:t>
            </a:r>
            <a:endParaRPr lang="en-US" altLang="ja-JP" sz="1000" b="1" dirty="0" smtClean="0">
              <a:solidFill>
                <a:srgbClr val="FF0000"/>
              </a:solidFill>
            </a:endParaRPr>
          </a:p>
          <a:p>
            <a:r>
              <a:rPr lang="ja-JP" altLang="en-US" sz="1000" b="1" dirty="0" smtClean="0">
                <a:solidFill>
                  <a:srgbClr val="FF0000"/>
                </a:solidFill>
              </a:rPr>
              <a:t>・居宅訪問した通所施設等</a:t>
            </a:r>
            <a:endParaRPr lang="en-US" altLang="ja-JP" sz="1000" b="1" dirty="0" smtClean="0">
              <a:solidFill>
                <a:srgbClr val="FF0000"/>
              </a:solidFill>
            </a:endParaRPr>
          </a:p>
          <a:p>
            <a:r>
              <a:rPr lang="ja-JP" altLang="en-US" sz="1000" b="1" dirty="0">
                <a:solidFill>
                  <a:srgbClr val="FF0000"/>
                </a:solidFill>
              </a:rPr>
              <a:t>・</a:t>
            </a:r>
            <a:r>
              <a:rPr lang="ja-JP" altLang="en-US" sz="1000" b="1" dirty="0" smtClean="0">
                <a:solidFill>
                  <a:srgbClr val="FF0000"/>
                </a:solidFill>
              </a:rPr>
              <a:t>感染者</a:t>
            </a:r>
            <a:r>
              <a:rPr lang="ja-JP" altLang="en-US" sz="1000" b="1" dirty="0">
                <a:solidFill>
                  <a:srgbClr val="FF0000"/>
                </a:solidFill>
              </a:rPr>
              <a:t>が</a:t>
            </a:r>
            <a:r>
              <a:rPr lang="ja-JP" altLang="en-US" sz="1000" b="1" dirty="0" smtClean="0">
                <a:solidFill>
                  <a:srgbClr val="FF0000"/>
                </a:solidFill>
              </a:rPr>
              <a:t>発生、休業施設等　</a:t>
            </a:r>
            <a:endParaRPr lang="en-US" altLang="ja-JP" sz="1000" b="1" dirty="0" smtClean="0">
              <a:solidFill>
                <a:srgbClr val="FF0000"/>
              </a:solidFill>
            </a:endParaRPr>
          </a:p>
          <a:p>
            <a:r>
              <a:rPr lang="ja-JP" altLang="en-US" sz="1000" b="1" dirty="0">
                <a:solidFill>
                  <a:srgbClr val="FF0000"/>
                </a:solidFill>
              </a:rPr>
              <a:t>　</a:t>
            </a:r>
            <a:r>
              <a:rPr lang="ja-JP" altLang="en-US" sz="1000" b="1" dirty="0" smtClean="0">
                <a:solidFill>
                  <a:srgbClr val="FF0000"/>
                </a:solidFill>
              </a:rPr>
              <a:t>の利用者受入れ、応援職員</a:t>
            </a:r>
            <a:endParaRPr lang="en-US" altLang="ja-JP" sz="1000" b="1" dirty="0" smtClean="0">
              <a:solidFill>
                <a:srgbClr val="FF0000"/>
              </a:solidFill>
            </a:endParaRPr>
          </a:p>
          <a:p>
            <a:r>
              <a:rPr lang="ja-JP" altLang="en-US" sz="1000" b="1" dirty="0">
                <a:solidFill>
                  <a:srgbClr val="FF0000"/>
                </a:solidFill>
              </a:rPr>
              <a:t>　</a:t>
            </a:r>
            <a:r>
              <a:rPr lang="ja-JP" altLang="en-US" sz="1000" b="1" dirty="0" smtClean="0">
                <a:solidFill>
                  <a:srgbClr val="FF0000"/>
                </a:solidFill>
              </a:rPr>
              <a:t>派遣</a:t>
            </a:r>
            <a:endParaRPr lang="ja-JP" altLang="en-US" sz="1000" b="1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3212" y="5962576"/>
            <a:ext cx="17372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東京都</a:t>
            </a:r>
          </a:p>
        </p:txBody>
      </p:sp>
      <p:sp>
        <p:nvSpPr>
          <p:cNvPr id="13" name="下矢印 12"/>
          <p:cNvSpPr/>
          <p:nvPr/>
        </p:nvSpPr>
        <p:spPr>
          <a:xfrm>
            <a:off x="3323672" y="4334297"/>
            <a:ext cx="578305" cy="3042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下矢印 13"/>
          <p:cNvSpPr/>
          <p:nvPr/>
        </p:nvSpPr>
        <p:spPr>
          <a:xfrm rot="10800000">
            <a:off x="3842783" y="4979042"/>
            <a:ext cx="578305" cy="2770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6394165" y="4330230"/>
            <a:ext cx="578305" cy="29910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下矢印 15"/>
          <p:cNvSpPr/>
          <p:nvPr/>
        </p:nvSpPr>
        <p:spPr>
          <a:xfrm rot="10800000">
            <a:off x="6970868" y="4994168"/>
            <a:ext cx="578305" cy="24914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29751" y="3939629"/>
            <a:ext cx="1238654" cy="338554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/>
              <a:t>交付申請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51982" y="5305945"/>
            <a:ext cx="1469065" cy="338554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/>
              <a:t>交付</a:t>
            </a:r>
            <a:r>
              <a:rPr lang="ja-JP" altLang="en-US" sz="1600" b="1" dirty="0" smtClean="0"/>
              <a:t>決定</a:t>
            </a:r>
            <a:endParaRPr lang="en-US" altLang="ja-JP" sz="1600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26879" y="3939629"/>
            <a:ext cx="1312878" cy="338554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/>
              <a:t>実績</a:t>
            </a:r>
            <a:r>
              <a:rPr lang="ja-JP" altLang="en-US" sz="1600" b="1" dirty="0" smtClean="0"/>
              <a:t>報告</a:t>
            </a:r>
            <a:endParaRPr lang="ja-JP" altLang="en-US" sz="16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644984" y="5305945"/>
            <a:ext cx="1653546" cy="338554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u="sng" dirty="0" smtClean="0"/>
              <a:t>補助</a:t>
            </a:r>
            <a:r>
              <a:rPr lang="ja-JP" altLang="en-US" sz="1600" b="1" u="sng" dirty="0"/>
              <a:t>金</a:t>
            </a:r>
            <a:r>
              <a:rPr lang="ja-JP" altLang="en-US" sz="1600" b="1" u="sng" dirty="0" smtClean="0"/>
              <a:t>を交付</a:t>
            </a:r>
            <a:endParaRPr lang="ja-JP" altLang="en-US" sz="1600" b="1" u="sng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2365681" y="1802420"/>
            <a:ext cx="3418862" cy="1402478"/>
          </a:xfrm>
          <a:prstGeom prst="wedgeRoundRectCallout">
            <a:avLst>
              <a:gd name="adj1" fmla="val -25857"/>
              <a:gd name="adj2" fmla="val 9563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u="sng" dirty="0" smtClean="0">
                <a:solidFill>
                  <a:srgbClr val="FF0000"/>
                </a:solidFill>
                <a:latin typeface="+mn-ea"/>
              </a:rPr>
              <a:t>締切：令和</a:t>
            </a:r>
            <a:r>
              <a:rPr lang="ja-JP" altLang="en-US" sz="1400" b="1" u="sng" smtClean="0">
                <a:solidFill>
                  <a:srgbClr val="FF0000"/>
                </a:solidFill>
                <a:latin typeface="+mn-ea"/>
              </a:rPr>
              <a:t>６年</a:t>
            </a:r>
            <a:r>
              <a:rPr lang="ja-JP" altLang="en-US" sz="1400" b="1" u="sng" smtClean="0">
                <a:solidFill>
                  <a:srgbClr val="FF0000"/>
                </a:solidFill>
                <a:latin typeface="+mn-ea"/>
              </a:rPr>
              <a:t>２月５日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+mn-ea"/>
              </a:rPr>
              <a:t>（必着）</a:t>
            </a:r>
            <a:endParaRPr lang="en-US" altLang="ja-JP" sz="14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en-US" altLang="ja-JP" sz="1400" dirty="0">
                <a:solidFill>
                  <a:srgbClr val="0000FF"/>
                </a:solidFill>
                <a:latin typeface="+mn-ea"/>
              </a:rPr>
              <a:t>※</a:t>
            </a:r>
            <a:r>
              <a:rPr lang="ja-JP" altLang="en-US" sz="1400" dirty="0">
                <a:solidFill>
                  <a:srgbClr val="0000FF"/>
                </a:solidFill>
                <a:latin typeface="+mn-ea"/>
              </a:rPr>
              <a:t>締切より後に感染等が発生</a:t>
            </a:r>
            <a:r>
              <a:rPr lang="ja-JP" altLang="en-US" sz="1400" dirty="0" smtClean="0">
                <a:solidFill>
                  <a:srgbClr val="0000FF"/>
                </a:solidFill>
                <a:latin typeface="+mn-ea"/>
              </a:rPr>
              <a:t>し対象経費が発生した場合</a:t>
            </a:r>
            <a:r>
              <a:rPr lang="ja-JP" altLang="en-US" sz="1400" dirty="0">
                <a:solidFill>
                  <a:srgbClr val="0000FF"/>
                </a:solidFill>
                <a:latin typeface="+mn-ea"/>
              </a:rPr>
              <a:t>は、</a:t>
            </a:r>
            <a:r>
              <a:rPr lang="ja-JP" altLang="en-US" sz="1400" u="sng" dirty="0">
                <a:solidFill>
                  <a:srgbClr val="0000FF"/>
                </a:solidFill>
                <a:latin typeface="+mn-ea"/>
              </a:rPr>
              <a:t>御相談下さい</a:t>
            </a:r>
            <a:r>
              <a:rPr lang="ja-JP" altLang="en-US" sz="1400" dirty="0">
                <a:solidFill>
                  <a:srgbClr val="0000FF"/>
                </a:solidFill>
                <a:latin typeface="+mn-ea"/>
              </a:rPr>
              <a:t>。</a:t>
            </a:r>
            <a:endParaRPr lang="en-US" altLang="ja-JP" sz="1400" dirty="0">
              <a:solidFill>
                <a:srgbClr val="0000FF"/>
              </a:solidFill>
              <a:latin typeface="+mn-ea"/>
            </a:endParaRPr>
          </a:p>
          <a:p>
            <a:r>
              <a:rPr lang="ja-JP" altLang="en-US" sz="1200" dirty="0">
                <a:solidFill>
                  <a:srgbClr val="0000FF"/>
                </a:solidFill>
                <a:latin typeface="+mn-ea"/>
              </a:rPr>
              <a:t>（締切前に発生したコロナ感染案件を締切後に</a:t>
            </a:r>
            <a:r>
              <a:rPr lang="ja-JP" altLang="en-US" sz="1200" dirty="0" smtClean="0">
                <a:solidFill>
                  <a:srgbClr val="0000FF"/>
                </a:solidFill>
                <a:latin typeface="+mn-ea"/>
              </a:rPr>
              <a:t>遅延</a:t>
            </a:r>
            <a:r>
              <a:rPr lang="ja-JP" altLang="en-US" sz="1200" dirty="0">
                <a:solidFill>
                  <a:srgbClr val="0000FF"/>
                </a:solidFill>
                <a:latin typeface="+mn-ea"/>
              </a:rPr>
              <a:t>申請</a:t>
            </a:r>
            <a:r>
              <a:rPr lang="ja-JP" altLang="en-US" sz="1200" dirty="0" smtClean="0">
                <a:solidFill>
                  <a:srgbClr val="0000FF"/>
                </a:solidFill>
                <a:latin typeface="+mn-ea"/>
              </a:rPr>
              <a:t>する</a:t>
            </a:r>
            <a:r>
              <a:rPr lang="ja-JP" altLang="en-US" sz="1200" dirty="0">
                <a:solidFill>
                  <a:srgbClr val="0000FF"/>
                </a:solidFill>
                <a:latin typeface="+mn-ea"/>
              </a:rPr>
              <a:t>ことは認められません。）</a:t>
            </a:r>
            <a:endParaRPr lang="en-US" altLang="ja-JP" sz="1200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794988" y="83802"/>
            <a:ext cx="1227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別紙</a:t>
            </a:r>
            <a:endParaRPr lang="ja-JP" altLang="en-US" dirty="0"/>
          </a:p>
        </p:txBody>
      </p:sp>
      <p:sp>
        <p:nvSpPr>
          <p:cNvPr id="3" name="楕円 2"/>
          <p:cNvSpPr/>
          <p:nvPr/>
        </p:nvSpPr>
        <p:spPr>
          <a:xfrm>
            <a:off x="2692715" y="3801974"/>
            <a:ext cx="408794" cy="357553"/>
          </a:xfrm>
          <a:prstGeom prst="ellipse">
            <a:avLst/>
          </a:prstGeom>
          <a:solidFill>
            <a:schemeClr val="bg1"/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１</a:t>
            </a:r>
          </a:p>
        </p:txBody>
      </p:sp>
      <p:sp>
        <p:nvSpPr>
          <p:cNvPr id="30" name="楕円 29"/>
          <p:cNvSpPr/>
          <p:nvPr/>
        </p:nvSpPr>
        <p:spPr>
          <a:xfrm>
            <a:off x="3178338" y="5084244"/>
            <a:ext cx="408794" cy="357553"/>
          </a:xfrm>
          <a:prstGeom prst="ellipse">
            <a:avLst/>
          </a:prstGeom>
          <a:solidFill>
            <a:schemeClr val="bg1"/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２</a:t>
            </a:r>
          </a:p>
        </p:txBody>
      </p:sp>
      <p:sp>
        <p:nvSpPr>
          <p:cNvPr id="31" name="楕円 30"/>
          <p:cNvSpPr/>
          <p:nvPr/>
        </p:nvSpPr>
        <p:spPr>
          <a:xfrm>
            <a:off x="5754248" y="3801974"/>
            <a:ext cx="408794" cy="357553"/>
          </a:xfrm>
          <a:prstGeom prst="ellipse">
            <a:avLst/>
          </a:prstGeom>
          <a:solidFill>
            <a:schemeClr val="bg1"/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３</a:t>
            </a:r>
          </a:p>
        </p:txBody>
      </p:sp>
      <p:sp>
        <p:nvSpPr>
          <p:cNvPr id="32" name="楕円 31"/>
          <p:cNvSpPr/>
          <p:nvPr/>
        </p:nvSpPr>
        <p:spPr>
          <a:xfrm>
            <a:off x="6274523" y="5150989"/>
            <a:ext cx="408794" cy="357553"/>
          </a:xfrm>
          <a:prstGeom prst="ellipse">
            <a:avLst/>
          </a:prstGeom>
          <a:solidFill>
            <a:schemeClr val="bg1"/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４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54032" y="1074920"/>
            <a:ext cx="8668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この補助事業を活用する</a:t>
            </a:r>
            <a:r>
              <a:rPr kumimoji="1" lang="ja-JP" altLang="en-US" b="1" dirty="0"/>
              <a:t>際</a:t>
            </a:r>
            <a:r>
              <a:rPr kumimoji="1" lang="ja-JP" altLang="en-US" b="1" dirty="0" smtClean="0"/>
              <a:t>の手順は、概ね以下のとおりです。</a:t>
            </a:r>
            <a:endParaRPr kumimoji="1" lang="en-US" altLang="ja-JP" b="1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80105" y="5826896"/>
            <a:ext cx="6711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b="1" u="sng" dirty="0" smtClean="0">
                <a:solidFill>
                  <a:srgbClr val="FF0000"/>
                </a:solidFill>
              </a:rPr>
              <a:t>実績報告額＝補助交付額は、交付決定額を上回ることができません。</a:t>
            </a:r>
            <a:r>
              <a:rPr kumimoji="1" lang="ja-JP" altLang="en-US" sz="1200" dirty="0" smtClean="0"/>
              <a:t>交付申請の際は、見込まれる経費を最大限見積もって計上してください。</a:t>
            </a:r>
            <a:endParaRPr kumimoji="1" lang="en-US" altLang="ja-JP" sz="1200" dirty="0" smtClean="0"/>
          </a:p>
        </p:txBody>
      </p:sp>
      <p:sp>
        <p:nvSpPr>
          <p:cNvPr id="33" name="角丸四角形吹き出し 32"/>
          <p:cNvSpPr/>
          <p:nvPr/>
        </p:nvSpPr>
        <p:spPr>
          <a:xfrm>
            <a:off x="5932187" y="1796799"/>
            <a:ext cx="2959407" cy="1408099"/>
          </a:xfrm>
          <a:prstGeom prst="wedgeRoundRectCallout">
            <a:avLst>
              <a:gd name="adj1" fmla="val 4755"/>
              <a:gd name="adj2" fmla="val 15004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令和６年５月頃までに交付予定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1400" u="sng" dirty="0" smtClean="0">
                <a:solidFill>
                  <a:schemeClr val="tx1"/>
                </a:solidFill>
                <a:latin typeface="+mn-ea"/>
              </a:rPr>
              <a:t>都への資料提出状況により、交付時期は前後します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。期限どおりの提出に御協力をお願い致します。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0026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832</TotalTime>
  <Words>224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長澤　実</cp:lastModifiedBy>
  <cp:revision>85</cp:revision>
  <cp:lastPrinted>2020-07-22T10:36:27Z</cp:lastPrinted>
  <dcterms:created xsi:type="dcterms:W3CDTF">2020-06-15T10:26:16Z</dcterms:created>
  <dcterms:modified xsi:type="dcterms:W3CDTF">2024-01-08T03:54:46Z</dcterms:modified>
</cp:coreProperties>
</file>