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2520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1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C41F083C-9135-4598-B18B-AC5E3D700528}" type="datetimeFigureOut">
              <a:rPr kumimoji="1" lang="ja-JP" altLang="en-US" smtClean="0"/>
              <a:t>2023/8/7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9"/>
            <a:ext cx="5445125" cy="3913187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4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F0450461-FA67-45D2-BB55-6E3D1427D3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3196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53CAD-81CE-4349-9543-D10DBDB2C7C3}" type="datetimeFigureOut">
              <a:rPr kumimoji="1" lang="ja-JP" altLang="en-US" smtClean="0"/>
              <a:t>2023/8/7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4AF64-EE0A-4323-B641-87559F6B42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9178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53CAD-81CE-4349-9543-D10DBDB2C7C3}" type="datetimeFigureOut">
              <a:rPr kumimoji="1" lang="ja-JP" altLang="en-US" smtClean="0"/>
              <a:t>2023/8/7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4AF64-EE0A-4323-B641-87559F6B42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7109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53CAD-81CE-4349-9543-D10DBDB2C7C3}" type="datetimeFigureOut">
              <a:rPr kumimoji="1" lang="ja-JP" altLang="en-US" smtClean="0"/>
              <a:t>2023/8/7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4AF64-EE0A-4323-B641-87559F6B42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6151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53CAD-81CE-4349-9543-D10DBDB2C7C3}" type="datetimeFigureOut">
              <a:rPr kumimoji="1" lang="ja-JP" altLang="en-US" smtClean="0"/>
              <a:t>2023/8/7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4AF64-EE0A-4323-B641-87559F6B42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2388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53CAD-81CE-4349-9543-D10DBDB2C7C3}" type="datetimeFigureOut">
              <a:rPr kumimoji="1" lang="ja-JP" altLang="en-US" smtClean="0"/>
              <a:t>2023/8/7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4AF64-EE0A-4323-B641-87559F6B42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055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53CAD-81CE-4349-9543-D10DBDB2C7C3}" type="datetimeFigureOut">
              <a:rPr kumimoji="1" lang="ja-JP" altLang="en-US" smtClean="0"/>
              <a:t>2023/8/7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4AF64-EE0A-4323-B641-87559F6B42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4757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53CAD-81CE-4349-9543-D10DBDB2C7C3}" type="datetimeFigureOut">
              <a:rPr kumimoji="1" lang="ja-JP" altLang="en-US" smtClean="0"/>
              <a:t>2023/8/7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4AF64-EE0A-4323-B641-87559F6B42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1215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53CAD-81CE-4349-9543-D10DBDB2C7C3}" type="datetimeFigureOut">
              <a:rPr kumimoji="1" lang="ja-JP" altLang="en-US" smtClean="0"/>
              <a:t>2023/8/7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4AF64-EE0A-4323-B641-87559F6B42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9487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53CAD-81CE-4349-9543-D10DBDB2C7C3}" type="datetimeFigureOut">
              <a:rPr kumimoji="1" lang="ja-JP" altLang="en-US" smtClean="0"/>
              <a:t>2023/8/7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4AF64-EE0A-4323-B641-87559F6B42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8020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53CAD-81CE-4349-9543-D10DBDB2C7C3}" type="datetimeFigureOut">
              <a:rPr kumimoji="1" lang="ja-JP" altLang="en-US" smtClean="0"/>
              <a:t>2023/8/7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4AF64-EE0A-4323-B641-87559F6B42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435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53CAD-81CE-4349-9543-D10DBDB2C7C3}" type="datetimeFigureOut">
              <a:rPr kumimoji="1" lang="ja-JP" altLang="en-US" smtClean="0"/>
              <a:t>2023/8/7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4AF64-EE0A-4323-B641-87559F6B42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3331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53CAD-81CE-4349-9543-D10DBDB2C7C3}" type="datetimeFigureOut">
              <a:rPr kumimoji="1" lang="ja-JP" altLang="en-US" smtClean="0"/>
              <a:t>2023/8/7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4AF64-EE0A-4323-B641-87559F6B42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2158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shougaifukushi.metro.tokyo.lg.jp/Lib/LibDspList.php?catid=102-003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横巻き 3"/>
          <p:cNvSpPr/>
          <p:nvPr/>
        </p:nvSpPr>
        <p:spPr>
          <a:xfrm>
            <a:off x="205236" y="429005"/>
            <a:ext cx="6509676" cy="943950"/>
          </a:xfrm>
          <a:prstGeom prst="horizontalScroll">
            <a:avLst/>
          </a:prstGeom>
          <a:solidFill>
            <a:schemeClr val="accent5">
              <a:lumMod val="75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dirty="0" smtClean="0">
                <a:latin typeface="AR ADGothicJP Medium" panose="020B0609000000000000" pitchFamily="49" charset="-128"/>
                <a:ea typeface="BIZ UDPゴシック" panose="020B0400000000000000"/>
              </a:rPr>
              <a:t>新型</a:t>
            </a:r>
            <a:r>
              <a:rPr kumimoji="1" lang="ja-JP" altLang="en-US" sz="2000" dirty="0">
                <a:latin typeface="AR ADGothicJP Medium" panose="020B0609000000000000" pitchFamily="49" charset="-128"/>
                <a:ea typeface="BIZ UDPゴシック" panose="020B0400000000000000"/>
              </a:rPr>
              <a:t>コロナウイルス感染症に係る障害福祉</a:t>
            </a:r>
            <a:r>
              <a:rPr kumimoji="1" lang="ja-JP" altLang="en-US" sz="2000" dirty="0" smtClean="0">
                <a:latin typeface="AR ADGothicJP Medium" panose="020B0609000000000000" pitchFamily="49" charset="-128"/>
                <a:ea typeface="BIZ UDPゴシック" panose="020B0400000000000000"/>
              </a:rPr>
              <a:t>サービス事業所等に対するサービス</a:t>
            </a:r>
            <a:r>
              <a:rPr kumimoji="1" lang="ja-JP" altLang="en-US" sz="2000" dirty="0">
                <a:latin typeface="AR ADGothicJP Medium" panose="020B0609000000000000" pitchFamily="49" charset="-128"/>
                <a:ea typeface="BIZ UDPゴシック" panose="020B0400000000000000"/>
              </a:rPr>
              <a:t>継続支援</a:t>
            </a:r>
            <a:r>
              <a:rPr kumimoji="1" lang="ja-JP" altLang="en-US" sz="2000" dirty="0" smtClean="0">
                <a:latin typeface="AR ADGothicJP Medium" panose="020B0609000000000000" pitchFamily="49" charset="-128"/>
                <a:ea typeface="BIZ UDPゴシック" panose="020B0400000000000000"/>
              </a:rPr>
              <a:t>事業のお知らせ</a:t>
            </a:r>
            <a:endParaRPr kumimoji="1" lang="ja-JP" altLang="en-US" sz="2000" dirty="0">
              <a:latin typeface="AR ADGothicJP Medium" panose="020B0609000000000000" pitchFamily="49" charset="-128"/>
              <a:ea typeface="BIZ UDPゴシック" panose="020B040000000000000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8094" y="1361414"/>
            <a:ext cx="6710497" cy="21764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endParaRPr kumimoji="1" lang="en-US" altLang="ja-JP" sz="1600" dirty="0" smtClean="0"/>
          </a:p>
          <a:p>
            <a:r>
              <a:rPr kumimoji="1" lang="ja-JP" altLang="en-US" sz="1600" dirty="0" smtClean="0"/>
              <a:t>〇新型コロナ</a:t>
            </a:r>
            <a:r>
              <a:rPr kumimoji="1" lang="ja-JP" altLang="en-US" sz="1600" dirty="0"/>
              <a:t>ウイルス</a:t>
            </a:r>
            <a:r>
              <a:rPr kumimoji="1" lang="ja-JP" altLang="en-US" sz="1600" dirty="0" smtClean="0"/>
              <a:t>感染症の感染者等が発生した場合等に、通常のサービス提供時では想定されない</a:t>
            </a:r>
            <a:r>
              <a:rPr kumimoji="1" lang="ja-JP" altLang="en-US" sz="1600" b="1" u="sng" dirty="0" smtClean="0">
                <a:solidFill>
                  <a:srgbClr val="FF0000"/>
                </a:solidFill>
              </a:rPr>
              <a:t>かかり増し経費等を補助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します。</a:t>
            </a:r>
            <a:endParaRPr kumimoji="1" lang="en-US" altLang="ja-JP" sz="1600" dirty="0" smtClean="0">
              <a:solidFill>
                <a:schemeClr val="tx1"/>
              </a:solidFill>
            </a:endParaRPr>
          </a:p>
          <a:p>
            <a:r>
              <a:rPr kumimoji="1" lang="ja-JP" altLang="en-US" sz="1600" dirty="0" smtClean="0"/>
              <a:t>○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要件に該当する</a:t>
            </a:r>
            <a:r>
              <a:rPr kumimoji="1" lang="ja-JP" altLang="en-US" sz="1600" b="1" u="sng" dirty="0" smtClean="0">
                <a:solidFill>
                  <a:srgbClr val="FF0000"/>
                </a:solidFill>
              </a:rPr>
              <a:t>施設・事業所ごとに申請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します。</a:t>
            </a:r>
            <a:endParaRPr kumimoji="1" lang="en-US" altLang="ja-JP" sz="1200" strike="sngStrike" dirty="0" smtClean="0"/>
          </a:p>
          <a:p>
            <a:r>
              <a:rPr kumimoji="1" lang="en-US" altLang="ja-JP" sz="1200" dirty="0" smtClean="0"/>
              <a:t>※</a:t>
            </a:r>
            <a:r>
              <a:rPr kumimoji="1" lang="ja-JP" altLang="en-US" sz="1200" dirty="0" smtClean="0"/>
              <a:t>八王子市に所在する事業所は、八王子市へお問合せください。</a:t>
            </a:r>
            <a:endParaRPr kumimoji="1" lang="en-US" altLang="ja-JP" sz="1200" dirty="0" smtClean="0"/>
          </a:p>
          <a:p>
            <a:r>
              <a:rPr kumimoji="1" lang="ja-JP" altLang="en-US" sz="1200" dirty="0"/>
              <a:t>　</a:t>
            </a:r>
            <a:r>
              <a:rPr kumimoji="1" lang="ja-JP" altLang="en-US" sz="1200" dirty="0" smtClean="0"/>
              <a:t>なお、障害児入所施設は八王子市に所在のある施設を含め、都へ御申請ください。</a:t>
            </a:r>
            <a:endParaRPr kumimoji="1" lang="en-US" altLang="ja-JP" sz="1600" dirty="0" smtClean="0"/>
          </a:p>
          <a:p>
            <a:r>
              <a:rPr kumimoji="1" lang="ja-JP" altLang="en-US" sz="1600" dirty="0" smtClean="0"/>
              <a:t>〇この制度は</a:t>
            </a:r>
            <a:r>
              <a:rPr kumimoji="1" lang="ja-JP" altLang="en-US" sz="1600" b="1" u="sng" dirty="0" smtClean="0">
                <a:solidFill>
                  <a:srgbClr val="FF0000"/>
                </a:solidFill>
              </a:rPr>
              <a:t>１つの施設・事業所当たりの補助額の上限を超えていなければ、再度の申請が可能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です。</a:t>
            </a:r>
            <a:endParaRPr kumimoji="1" lang="en-US" altLang="ja-JP" sz="1600" dirty="0">
              <a:solidFill>
                <a:schemeClr val="tx1"/>
              </a:solidFill>
            </a:endParaRPr>
          </a:p>
          <a:p>
            <a:r>
              <a:rPr kumimoji="1" lang="en-US" altLang="ja-JP" sz="1200" dirty="0" smtClean="0"/>
              <a:t>※</a:t>
            </a:r>
            <a:r>
              <a:rPr kumimoji="1" lang="ja-JP" altLang="en-US" sz="1200" dirty="0" smtClean="0"/>
              <a:t>複数サービスを実施している事業所は、該当するそれぞれのサービスについて</a:t>
            </a:r>
            <a:r>
              <a:rPr kumimoji="1" lang="ja-JP" altLang="en-US" sz="1200" dirty="0"/>
              <a:t>基</a:t>
            </a:r>
            <a:r>
              <a:rPr kumimoji="1" lang="ja-JP" altLang="en-US" sz="1200" dirty="0" smtClean="0"/>
              <a:t>準</a:t>
            </a:r>
            <a:r>
              <a:rPr kumimoji="1" lang="ja-JP" altLang="en-US" sz="1200" dirty="0"/>
              <a:t>額</a:t>
            </a:r>
            <a:r>
              <a:rPr kumimoji="1" lang="ja-JP" altLang="en-US" sz="1200" dirty="0" smtClean="0"/>
              <a:t>まで申請可能です。サービス毎に申請書を提出してください。</a:t>
            </a:r>
            <a:endParaRPr kumimoji="1" lang="en-US" altLang="ja-JP" sz="1200" dirty="0" smtClean="0"/>
          </a:p>
        </p:txBody>
      </p:sp>
      <p:sp>
        <p:nvSpPr>
          <p:cNvPr id="8" name="角丸四角形 7"/>
          <p:cNvSpPr/>
          <p:nvPr/>
        </p:nvSpPr>
        <p:spPr>
          <a:xfrm>
            <a:off x="259628" y="1210111"/>
            <a:ext cx="1647825" cy="28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概要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73481" y="8040627"/>
            <a:ext cx="6641431" cy="18008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r>
              <a:rPr kumimoji="1" lang="ja-JP" altLang="en-US" sz="1600" dirty="0" smtClean="0"/>
              <a:t>〇今年度に限り、</a:t>
            </a:r>
            <a:r>
              <a:rPr kumimoji="1" lang="ja-JP" altLang="en-US" sz="1600" b="1" u="sng" dirty="0" smtClean="0">
                <a:solidFill>
                  <a:srgbClr val="FF0000"/>
                </a:solidFill>
              </a:rPr>
              <a:t>令和</a:t>
            </a:r>
            <a:r>
              <a:rPr kumimoji="1" lang="ja-JP" altLang="en-US" sz="1600" b="1" u="sng" dirty="0">
                <a:solidFill>
                  <a:srgbClr val="FF0000"/>
                </a:solidFill>
              </a:rPr>
              <a:t>４</a:t>
            </a:r>
            <a:r>
              <a:rPr kumimoji="1" lang="ja-JP" altLang="en-US" sz="1600" b="1" u="sng" dirty="0" smtClean="0">
                <a:solidFill>
                  <a:srgbClr val="FF0000"/>
                </a:solidFill>
              </a:rPr>
              <a:t>年４月１日～令和５年３月３１日</a:t>
            </a:r>
            <a:r>
              <a:rPr kumimoji="1" lang="ja-JP" altLang="en-US" sz="1600" u="sng" dirty="0" smtClean="0">
                <a:solidFill>
                  <a:srgbClr val="FF0000"/>
                </a:solidFill>
              </a:rPr>
              <a:t>の間に発生し、令和４年度中に申請しなかった経費</a:t>
            </a:r>
            <a:r>
              <a:rPr kumimoji="1" lang="ja-JP" altLang="en-US" sz="1600" dirty="0" smtClean="0"/>
              <a:t>についても遡りで補助対象となります。</a:t>
            </a:r>
            <a:endParaRPr kumimoji="1" lang="en-US" altLang="ja-JP" sz="1600" u="sng" dirty="0" smtClean="0"/>
          </a:p>
          <a:p>
            <a:r>
              <a:rPr kumimoji="1" lang="ja-JP" altLang="en-US" sz="1600" dirty="0" smtClean="0"/>
              <a:t>〇本補助金の詳細（問合せ先、要綱様式ダウンロード等）はこちら</a:t>
            </a:r>
            <a:r>
              <a:rPr kumimoji="1" lang="ja-JP" altLang="en-US" sz="1600" dirty="0"/>
              <a:t>　</a:t>
            </a:r>
            <a:r>
              <a:rPr kumimoji="1" lang="ja-JP" altLang="en-US" sz="1600" dirty="0" smtClean="0"/>
              <a:t>　</a:t>
            </a:r>
            <a:endParaRPr kumimoji="1" lang="en-US" altLang="ja-JP" sz="1600" dirty="0" smtClean="0"/>
          </a:p>
          <a:p>
            <a:r>
              <a:rPr lang="en-US" altLang="ja-JP" u="sng" dirty="0">
                <a:hlinkClick r:id="rId2"/>
              </a:rPr>
              <a:t>https://</a:t>
            </a:r>
            <a:r>
              <a:rPr lang="en-US" altLang="ja-JP" u="sng" dirty="0" smtClean="0">
                <a:hlinkClick r:id="rId2"/>
              </a:rPr>
              <a:t>www.shougaifukushi.metro.tokyo.lg.jp/Lib/LibDspList.php?catid=102-003</a:t>
            </a:r>
            <a:endParaRPr lang="ja-JP" altLang="ja-JP" dirty="0"/>
          </a:p>
        </p:txBody>
      </p:sp>
      <p:sp>
        <p:nvSpPr>
          <p:cNvPr id="14" name="角丸四角形 13"/>
          <p:cNvSpPr/>
          <p:nvPr/>
        </p:nvSpPr>
        <p:spPr>
          <a:xfrm>
            <a:off x="263366" y="7911315"/>
            <a:ext cx="1920043" cy="258624"/>
          </a:xfrm>
          <a:prstGeom prst="roundRect">
            <a:avLst>
              <a:gd name="adj" fmla="val 349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その他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6486" y="2044112"/>
            <a:ext cx="706328" cy="531459"/>
          </a:xfrm>
          <a:prstGeom prst="rect">
            <a:avLst/>
          </a:prstGeom>
        </p:spPr>
      </p:pic>
      <p:sp>
        <p:nvSpPr>
          <p:cNvPr id="20" name="正方形/長方形 19"/>
          <p:cNvSpPr/>
          <p:nvPr/>
        </p:nvSpPr>
        <p:spPr>
          <a:xfrm>
            <a:off x="74443" y="3792941"/>
            <a:ext cx="6704148" cy="404031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r>
              <a:rPr kumimoji="1" lang="ja-JP" altLang="en-US" sz="1400" dirty="0" smtClean="0"/>
              <a:t>＜主な対象経費＞</a:t>
            </a:r>
            <a:r>
              <a:rPr kumimoji="1" lang="ja-JP" altLang="en-US" sz="1400" u="sng" dirty="0" smtClean="0"/>
              <a:t> 詳細は要綱を御確認ください。</a:t>
            </a:r>
            <a:endParaRPr kumimoji="1" lang="en-US" altLang="ja-JP" sz="1400" u="sng" dirty="0" smtClean="0"/>
          </a:p>
          <a:p>
            <a:r>
              <a:rPr kumimoji="1" lang="ja-JP" altLang="en-US" sz="1400" dirty="0" smtClean="0"/>
              <a:t>　</a:t>
            </a:r>
            <a:r>
              <a:rPr kumimoji="1" lang="ja-JP" altLang="en-US" sz="1400" dirty="0"/>
              <a:t>　〇事業継続に必要な人件費等（割増賃金・手当等</a:t>
            </a:r>
            <a:r>
              <a:rPr kumimoji="1" lang="ja-JP" altLang="en-US" sz="1400" dirty="0" smtClean="0"/>
              <a:t>）</a:t>
            </a:r>
            <a:endParaRPr kumimoji="1" lang="en-US" altLang="ja-JP" sz="1400" dirty="0" smtClean="0"/>
          </a:p>
          <a:p>
            <a:r>
              <a:rPr kumimoji="1" lang="ja-JP" altLang="en-US" sz="1400" dirty="0"/>
              <a:t>　</a:t>
            </a:r>
            <a:r>
              <a:rPr kumimoji="1" lang="ja-JP" altLang="en-US" sz="1400" dirty="0" smtClean="0"/>
              <a:t>　〇施設・事業所の消毒・清掃費用</a:t>
            </a:r>
            <a:endParaRPr kumimoji="1" lang="en-US" altLang="ja-JP" sz="1400" dirty="0" smtClean="0"/>
          </a:p>
          <a:p>
            <a:r>
              <a:rPr kumimoji="1" lang="ja-JP" altLang="en-US" sz="1400" dirty="0"/>
              <a:t>　</a:t>
            </a:r>
            <a:r>
              <a:rPr kumimoji="1" lang="ja-JP" altLang="en-US" sz="1400" dirty="0" smtClean="0"/>
              <a:t>　〇在庫不足が見込まれる衛生・防護用品の購入費用</a:t>
            </a:r>
            <a:endParaRPr kumimoji="1" lang="en-US" altLang="ja-JP" sz="1400" dirty="0" smtClean="0"/>
          </a:p>
          <a:p>
            <a:endParaRPr kumimoji="1" lang="en-US" altLang="ja-JP" sz="600" dirty="0"/>
          </a:p>
          <a:p>
            <a:endParaRPr kumimoji="1" lang="en-US" altLang="ja-JP" sz="1600" b="1" dirty="0" smtClean="0">
              <a:solidFill>
                <a:schemeClr val="bg1"/>
              </a:solidFill>
            </a:endParaRPr>
          </a:p>
          <a:p>
            <a:r>
              <a:rPr kumimoji="1" lang="ja-JP" altLang="en-US" sz="1600" dirty="0"/>
              <a:t>　</a:t>
            </a:r>
            <a:r>
              <a:rPr kumimoji="1" lang="ja-JP" altLang="en-US" sz="1400" dirty="0" smtClean="0"/>
              <a:t>〇追加で必要な人員確保のための賃金、手当等</a:t>
            </a:r>
            <a:endParaRPr kumimoji="1" lang="en-US" altLang="ja-JP" sz="1400" dirty="0"/>
          </a:p>
        </p:txBody>
      </p:sp>
      <p:sp>
        <p:nvSpPr>
          <p:cNvPr id="21" name="角丸四角形 20"/>
          <p:cNvSpPr/>
          <p:nvPr/>
        </p:nvSpPr>
        <p:spPr>
          <a:xfrm>
            <a:off x="259628" y="3593139"/>
            <a:ext cx="2247386" cy="2828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対象要件・費用等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4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614053" y="6345442"/>
            <a:ext cx="416857" cy="771243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5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103846" y="6508663"/>
            <a:ext cx="357091" cy="589250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3130009" y="74886"/>
            <a:ext cx="347875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050" dirty="0" smtClean="0"/>
              <a:t>令和</a:t>
            </a:r>
            <a:r>
              <a:rPr kumimoji="1" lang="ja-JP" altLang="en-US" sz="1050" dirty="0" smtClean="0"/>
              <a:t>５年８月８日</a:t>
            </a:r>
            <a:endParaRPr kumimoji="1" lang="en-US" altLang="ja-JP" sz="1050" dirty="0" smtClean="0"/>
          </a:p>
          <a:p>
            <a:pPr algn="r"/>
            <a:r>
              <a:rPr kumimoji="1" lang="ja-JP" altLang="en-US" sz="1050" dirty="0" smtClean="0"/>
              <a:t>東京都 福祉局障害者施策推進部</a:t>
            </a:r>
            <a:endParaRPr kumimoji="1" lang="ja-JP" altLang="en-US" sz="1050" dirty="0"/>
          </a:p>
        </p:txBody>
      </p:sp>
      <p:sp>
        <p:nvSpPr>
          <p:cNvPr id="24" name="正方形/長方形 23"/>
          <p:cNvSpPr/>
          <p:nvPr/>
        </p:nvSpPr>
        <p:spPr>
          <a:xfrm>
            <a:off x="115577" y="7250957"/>
            <a:ext cx="6557237" cy="25317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chemeClr val="bg1"/>
                </a:solidFill>
              </a:rPr>
              <a:t>⑥</a:t>
            </a:r>
            <a:r>
              <a:rPr kumimoji="1" lang="ja-JP" altLang="en-US" sz="1400" b="1" dirty="0" smtClean="0">
                <a:solidFill>
                  <a:schemeClr val="bg1"/>
                </a:solidFill>
              </a:rPr>
              <a:t>　上記①③及び自主休業した事業所等の利用者受入れ・応援職員派遣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119377" y="4497697"/>
            <a:ext cx="6610328" cy="32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 smtClean="0">
                <a:solidFill>
                  <a:schemeClr val="bg1"/>
                </a:solidFill>
              </a:rPr>
              <a:t>②感染者と接触があった者に</a:t>
            </a:r>
            <a:r>
              <a:rPr kumimoji="1" lang="ja-JP" altLang="en-US" sz="1400" b="1" dirty="0">
                <a:solidFill>
                  <a:schemeClr val="bg1"/>
                </a:solidFill>
              </a:rPr>
              <a:t>対応した訪問系・短期</a:t>
            </a:r>
            <a:r>
              <a:rPr kumimoji="1" lang="ja-JP" altLang="en-US" sz="1400" b="1" dirty="0" smtClean="0">
                <a:solidFill>
                  <a:schemeClr val="bg1"/>
                </a:solidFill>
              </a:rPr>
              <a:t>入所</a:t>
            </a:r>
            <a:r>
              <a:rPr kumimoji="1" lang="ja-JP" altLang="en-US" sz="1400" b="1" dirty="0">
                <a:solidFill>
                  <a:schemeClr val="bg1"/>
                </a:solidFill>
              </a:rPr>
              <a:t>事業所</a:t>
            </a:r>
            <a:r>
              <a:rPr kumimoji="1" lang="ja-JP" altLang="en-US" sz="1400" b="1" dirty="0" smtClean="0">
                <a:solidFill>
                  <a:schemeClr val="bg1"/>
                </a:solidFill>
              </a:rPr>
              <a:t>、入所施設、ＧＨ</a:t>
            </a:r>
            <a:endParaRPr kumimoji="1" lang="en-US" altLang="ja-JP" sz="1400" dirty="0">
              <a:solidFill>
                <a:schemeClr val="bg1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115577" y="5960680"/>
            <a:ext cx="6584728" cy="32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 smtClean="0">
                <a:solidFill>
                  <a:schemeClr val="bg1"/>
                </a:solidFill>
              </a:rPr>
              <a:t>⑤</a:t>
            </a:r>
            <a:r>
              <a:rPr kumimoji="1" lang="ja-JP" altLang="en-US" sz="1400" b="1" dirty="0">
                <a:solidFill>
                  <a:schemeClr val="bg1"/>
                </a:solidFill>
              </a:rPr>
              <a:t>　</a:t>
            </a:r>
            <a:r>
              <a:rPr kumimoji="1" lang="ja-JP" altLang="en-US" sz="1400" b="1" dirty="0" smtClean="0">
                <a:solidFill>
                  <a:schemeClr val="bg1"/>
                </a:solidFill>
              </a:rPr>
              <a:t>①、③以外の通所施設・事業所が</a:t>
            </a:r>
            <a:r>
              <a:rPr kumimoji="1" lang="ja-JP" altLang="en-US" sz="1400" b="1" dirty="0">
                <a:solidFill>
                  <a:schemeClr val="bg1"/>
                </a:solidFill>
              </a:rPr>
              <a:t>、居宅</a:t>
            </a:r>
            <a:r>
              <a:rPr kumimoji="1" lang="ja-JP" altLang="en-US" sz="1400" b="1" dirty="0" smtClean="0">
                <a:solidFill>
                  <a:schemeClr val="bg1"/>
                </a:solidFill>
              </a:rPr>
              <a:t>へ訪問</a:t>
            </a:r>
            <a:r>
              <a:rPr kumimoji="1" lang="ja-JP" altLang="en-US" sz="1400" b="1" dirty="0">
                <a:solidFill>
                  <a:schemeClr val="bg1"/>
                </a:solidFill>
              </a:rPr>
              <a:t>しサービスを提供した</a:t>
            </a:r>
            <a:r>
              <a:rPr kumimoji="1" lang="ja-JP" altLang="en-US" sz="1400" b="1" dirty="0" smtClean="0">
                <a:solidFill>
                  <a:schemeClr val="bg1"/>
                </a:solidFill>
              </a:rPr>
              <a:t>場合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115577" y="4864958"/>
            <a:ext cx="5706905" cy="50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 smtClean="0">
                <a:solidFill>
                  <a:schemeClr val="bg1"/>
                </a:solidFill>
              </a:rPr>
              <a:t>③保健所を設置する区市から休養要請を受けた通所・短期入所事業所</a:t>
            </a:r>
            <a:endParaRPr kumimoji="1" lang="en-US" altLang="ja-JP" sz="1400" b="1" dirty="0" smtClean="0">
              <a:solidFill>
                <a:schemeClr val="bg1"/>
              </a:solidFill>
            </a:endParaRPr>
          </a:p>
          <a:p>
            <a:r>
              <a:rPr kumimoji="1" lang="ja-JP" altLang="en-US" sz="1400" b="1" dirty="0">
                <a:solidFill>
                  <a:schemeClr val="bg1"/>
                </a:solidFill>
              </a:rPr>
              <a:t>　</a:t>
            </a:r>
            <a:r>
              <a:rPr kumimoji="1" lang="ja-JP" altLang="en-US" sz="1400" b="1" dirty="0" smtClean="0">
                <a:solidFill>
                  <a:schemeClr val="bg1"/>
                </a:solidFill>
              </a:rPr>
              <a:t>　</a:t>
            </a:r>
            <a:r>
              <a:rPr kumimoji="1" lang="en-US" altLang="ja-JP" sz="1100" b="1" dirty="0" smtClean="0">
                <a:solidFill>
                  <a:schemeClr val="bg1"/>
                </a:solidFill>
              </a:rPr>
              <a:t>※</a:t>
            </a:r>
            <a:r>
              <a:rPr kumimoji="1" lang="ja-JP" altLang="en-US" sz="1100" b="1" dirty="0" smtClean="0">
                <a:solidFill>
                  <a:schemeClr val="bg1"/>
                </a:solidFill>
              </a:rPr>
              <a:t>令和４年４月１日から令和５年５月７日までの期間に限る。</a:t>
            </a:r>
            <a:endParaRPr kumimoji="1" lang="en-US" altLang="ja-JP" sz="1400" dirty="0">
              <a:solidFill>
                <a:schemeClr val="bg1"/>
              </a:solidFill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119377" y="3939731"/>
            <a:ext cx="6610328" cy="50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chemeClr val="bg1"/>
                </a:solidFill>
              </a:rPr>
              <a:t>①</a:t>
            </a:r>
            <a:r>
              <a:rPr kumimoji="1" lang="ja-JP" altLang="en-US" sz="1400" b="1" dirty="0" smtClean="0">
                <a:solidFill>
                  <a:schemeClr val="bg1"/>
                </a:solidFill>
              </a:rPr>
              <a:t>利用者</a:t>
            </a:r>
            <a:r>
              <a:rPr kumimoji="1" lang="ja-JP" altLang="en-US" sz="1400" b="1" dirty="0">
                <a:solidFill>
                  <a:schemeClr val="bg1"/>
                </a:solidFill>
              </a:rPr>
              <a:t>又は職員に感染者が発生した</a:t>
            </a:r>
            <a:r>
              <a:rPr kumimoji="1" lang="ja-JP" altLang="en-US" sz="1400" b="1" dirty="0" smtClean="0">
                <a:solidFill>
                  <a:schemeClr val="bg1"/>
                </a:solidFill>
              </a:rPr>
              <a:t>通所・短期入所・訪問系・相談支援事業所、入所施設、グループホーム（ＧＨ）</a:t>
            </a:r>
            <a:endParaRPr kumimoji="1" lang="en-US" altLang="ja-JP" sz="1400" dirty="0">
              <a:solidFill>
                <a:schemeClr val="bg1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59628" y="931987"/>
            <a:ext cx="65983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　</a:t>
            </a:r>
            <a:endParaRPr lang="en-US" altLang="ja-JP" sz="1200" dirty="0" smtClean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115577" y="5418921"/>
            <a:ext cx="6584728" cy="49215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 smtClean="0">
                <a:solidFill>
                  <a:schemeClr val="bg1"/>
                </a:solidFill>
              </a:rPr>
              <a:t>④　①、②以外の入所</a:t>
            </a:r>
            <a:r>
              <a:rPr kumimoji="1" lang="ja-JP" altLang="en-US" sz="1400" b="1" dirty="0">
                <a:solidFill>
                  <a:schemeClr val="bg1"/>
                </a:solidFill>
              </a:rPr>
              <a:t>施設、</a:t>
            </a:r>
            <a:r>
              <a:rPr kumimoji="1" lang="ja-JP" altLang="en-US" sz="1400" b="1" dirty="0" smtClean="0">
                <a:solidFill>
                  <a:schemeClr val="bg1"/>
                </a:solidFill>
              </a:rPr>
              <a:t>ＧＨが感染等の疑いのある利用者又は職員に対し、一定の要件の下、自費で検査を実施した場合</a:t>
            </a:r>
          </a:p>
        </p:txBody>
      </p:sp>
    </p:spTree>
    <p:extLst>
      <p:ext uri="{BB962C8B-B14F-4D97-AF65-F5344CB8AC3E}">
        <p14:creationId xmlns:p14="http://schemas.microsoft.com/office/powerpoint/2010/main" val="253513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1823</TotalTime>
  <Words>463</Words>
  <Application>Microsoft Office PowerPoint</Application>
  <PresentationFormat>A4 210 x 297 mm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AR ADGothicJP Medium</vt:lpstr>
      <vt:lpstr>BIZ UDPゴシック</vt:lpstr>
      <vt:lpstr>HG丸ｺﾞｼｯｸM-PRO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TAIMS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東京都</dc:creator>
  <cp:lastModifiedBy>岸田　洋二</cp:lastModifiedBy>
  <cp:revision>139</cp:revision>
  <cp:lastPrinted>2020-07-22T10:35:31Z</cp:lastPrinted>
  <dcterms:created xsi:type="dcterms:W3CDTF">2020-05-29T14:01:09Z</dcterms:created>
  <dcterms:modified xsi:type="dcterms:W3CDTF">2023-08-07T12:36:04Z</dcterms:modified>
</cp:coreProperties>
</file>